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9" r:id="rId3"/>
    <p:sldId id="307" r:id="rId4"/>
    <p:sldId id="308" r:id="rId5"/>
    <p:sldId id="310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1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95" d="100"/>
          <a:sy n="95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D9A63-3C06-4250-8968-66B5D3708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5A66E7-5CDA-4C0C-A5AA-4B68BE102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4BEE4B-AB77-4807-B53F-14AC08F5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6EAA2F-7890-4C56-9897-3B9B49FE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EB2FD7-612E-48ED-B889-844BC721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84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478CF-E128-49C2-AB89-173DD4FC7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6D4DFCE-79FC-4912-9363-58C2E0BA2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AA8B99-68D2-46E3-8E6C-7A8D4C995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E5E847-9C1D-4A67-BD93-D3B8A00A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113DC7-DCE1-4EF6-B565-65B62711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17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5AE0E7-5195-4FB1-9173-3DBF6C12D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CA6F2A-06FD-447B-8E35-57F9362ED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21A28E-BF0E-4EF2-810F-F72CC0AC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BCC3BC-DCE5-4452-A811-185C0229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198A0D-0E10-43C2-B11E-346A11D7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37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0CA34-2A1D-4301-874A-717155A7A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30ABE5-62D0-449C-ABA9-D9FBDDE61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C64D28-7835-4E84-A29F-D3DCEC2E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21EA34-DF2C-4B09-BB40-1086437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8EDFE7-9610-4631-A89A-C104C84C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67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681C9-732D-4D2B-87C6-7660140CD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E94BBE-F993-43F4-9637-B446E81AE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5BDEE8-3E5A-4F7D-9F1F-2F5B5F1E9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EFD8FB-8B77-43D9-909B-F61790FEF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F6FEEF-88F1-4598-A32F-D1EA74B9A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10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05CD2-C719-4452-AA17-73207F90D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1CC874-9E1F-49F5-908A-09BD030CA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F0264AC-6F0E-4266-BC91-712A07786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312026-8C80-4443-8EC4-A8DCADE8B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517109-6CCA-4594-A18C-0AC4836C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41987E-CCE3-43B8-A601-0828A5AF3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13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05A2B-8741-4133-A0B3-C8321E121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1F720C-5F85-4DB7-90AE-27966AEE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D17163-8FAC-486A-AB4B-DB50F9DDA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85FC7D-05D9-42BC-9837-1CD41ADC8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8137794-8B0F-4DB0-ADF7-1A42BA81E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B955EC2-9581-4158-8DD1-BC6611FA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F3B6DA6-419B-441C-9B4B-E49C2AAE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B93EFCB-22FD-4611-9096-7F498FF3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86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3BAD8-9D47-418C-9C26-FE33E0B9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E12E539-7DFC-469F-AA98-AAC622FA7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883D1EF-2DC5-4274-BC4F-325A52E4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8824288-0CBE-4D57-9AAD-9CC1699A0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57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A12B0E1-0F42-4502-8D49-2616E653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1762FBA-3BA2-4E0A-B288-0BC223CB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3D15FB2-705F-4ACE-A611-3D1B6DD39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8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F5E8DC-936E-4EBD-982B-A16A2028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EA2C81-EFBF-4583-B8E3-D95F9308F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F475D6-C7FA-4612-8FD4-DE8A69438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0727D1-21DA-4746-BB3B-E645F068A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7E8914-7CE4-4716-8659-845ABC62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7082C3-2C5D-40BC-98CD-80DF3AD8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61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3C1AA0-EFC0-45C6-8138-0F780BA41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D00A7D8-6462-4501-A093-6959C14BB0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098099-50E7-41FF-B9C4-54B657F43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05CE8E-931A-4F11-A534-21D261027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3548C4-8449-43A8-AD45-35325557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9E815E-1A30-4786-B19D-C398514AB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9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1F82B8F-5DAE-465C-B9F3-F898EF48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47B303-7546-4949-9203-BC7C3BB74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E095FD-6055-4402-A345-0465C8FD0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D9D65-94CB-428E-AC89-34D5A8F9B539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61808F-603C-4E48-9F72-B642FBD86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B5BEBC-AFFD-4332-AC35-30F16048D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01E44-BE59-444A-8F24-9FC0FBCA1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9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18" Type="http://schemas.openxmlformats.org/officeDocument/2006/relationships/image" Target="../media/image96.png"/><Relationship Id="rId3" Type="http://schemas.openxmlformats.org/officeDocument/2006/relationships/image" Target="../media/image76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17" Type="http://schemas.openxmlformats.org/officeDocument/2006/relationships/image" Target="../media/image95.png"/><Relationship Id="rId2" Type="http://schemas.openxmlformats.org/officeDocument/2006/relationships/image" Target="../media/image75.png"/><Relationship Id="rId16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89.png"/><Relationship Id="rId5" Type="http://schemas.openxmlformats.org/officeDocument/2006/relationships/image" Target="../media/image78.png"/><Relationship Id="rId15" Type="http://schemas.openxmlformats.org/officeDocument/2006/relationships/image" Target="../media/image93.png"/><Relationship Id="rId10" Type="http://schemas.openxmlformats.org/officeDocument/2006/relationships/image" Target="../media/image88.png"/><Relationship Id="rId4" Type="http://schemas.openxmlformats.org/officeDocument/2006/relationships/image" Target="../media/image77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1.png"/><Relationship Id="rId13" Type="http://schemas.openxmlformats.org/officeDocument/2006/relationships/image" Target="../media/image107.png"/><Relationship Id="rId18" Type="http://schemas.openxmlformats.org/officeDocument/2006/relationships/image" Target="../media/image112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12" Type="http://schemas.openxmlformats.org/officeDocument/2006/relationships/image" Target="../media/image106.png"/><Relationship Id="rId17" Type="http://schemas.openxmlformats.org/officeDocument/2006/relationships/image" Target="../media/image111.png"/><Relationship Id="rId2" Type="http://schemas.openxmlformats.org/officeDocument/2006/relationships/image" Target="../media/image97.png"/><Relationship Id="rId16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105.png"/><Relationship Id="rId5" Type="http://schemas.openxmlformats.org/officeDocument/2006/relationships/image" Target="../media/image100.png"/><Relationship Id="rId15" Type="http://schemas.openxmlformats.org/officeDocument/2006/relationships/image" Target="../media/image109.png"/><Relationship Id="rId10" Type="http://schemas.openxmlformats.org/officeDocument/2006/relationships/image" Target="../media/image104.png"/><Relationship Id="rId4" Type="http://schemas.openxmlformats.org/officeDocument/2006/relationships/image" Target="../media/image99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14.png"/><Relationship Id="rId18" Type="http://schemas.openxmlformats.org/officeDocument/2006/relationships/image" Target="../media/image123.png"/><Relationship Id="rId3" Type="http://schemas.openxmlformats.org/officeDocument/2006/relationships/image" Target="../media/image671.png"/><Relationship Id="rId21" Type="http://schemas.openxmlformats.org/officeDocument/2006/relationships/image" Target="../media/image126.png"/><Relationship Id="rId12" Type="http://schemas.openxmlformats.org/officeDocument/2006/relationships/image" Target="../media/image113.png"/><Relationship Id="rId17" Type="http://schemas.openxmlformats.org/officeDocument/2006/relationships/image" Target="../media/image122.png"/><Relationship Id="rId2" Type="http://schemas.openxmlformats.org/officeDocument/2006/relationships/image" Target="../media/image97.png"/><Relationship Id="rId16" Type="http://schemas.openxmlformats.org/officeDocument/2006/relationships/image" Target="../media/image121.png"/><Relationship Id="rId20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0.png"/><Relationship Id="rId24" Type="http://schemas.openxmlformats.org/officeDocument/2006/relationships/image" Target="../media/image129.png"/><Relationship Id="rId5" Type="http://schemas.openxmlformats.org/officeDocument/2006/relationships/image" Target="../media/image115.png"/><Relationship Id="rId15" Type="http://schemas.openxmlformats.org/officeDocument/2006/relationships/image" Target="../media/image119.png"/><Relationship Id="rId23" Type="http://schemas.openxmlformats.org/officeDocument/2006/relationships/image" Target="../media/image128.png"/><Relationship Id="rId10" Type="http://schemas.openxmlformats.org/officeDocument/2006/relationships/image" Target="../media/image101.png"/><Relationship Id="rId19" Type="http://schemas.openxmlformats.org/officeDocument/2006/relationships/image" Target="../media/image124.png"/><Relationship Id="rId4" Type="http://schemas.openxmlformats.org/officeDocument/2006/relationships/image" Target="../media/image681.png"/><Relationship Id="rId9" Type="http://schemas.openxmlformats.org/officeDocument/2006/relationships/image" Target="../media/image73.png"/><Relationship Id="rId14" Type="http://schemas.openxmlformats.org/officeDocument/2006/relationships/image" Target="../media/image118.png"/><Relationship Id="rId22" Type="http://schemas.openxmlformats.org/officeDocument/2006/relationships/image" Target="../media/image1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10.png"/><Relationship Id="rId17" Type="http://schemas.openxmlformats.org/officeDocument/2006/relationships/image" Target="../media/image160.png"/><Relationship Id="rId2" Type="http://schemas.openxmlformats.org/officeDocument/2006/relationships/image" Target="../media/image710.png"/><Relationship Id="rId16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10.png"/><Relationship Id="rId5" Type="http://schemas.openxmlformats.org/officeDocument/2006/relationships/image" Target="../media/image4.png"/><Relationship Id="rId15" Type="http://schemas.openxmlformats.org/officeDocument/2006/relationships/image" Target="../media/image131.png"/><Relationship Id="rId10" Type="http://schemas.openxmlformats.org/officeDocument/2006/relationships/image" Target="../media/image9.png"/><Relationship Id="rId4" Type="http://schemas.openxmlformats.org/officeDocument/2006/relationships/image" Target="../media/image310.png"/><Relationship Id="rId9" Type="http://schemas.openxmlformats.org/officeDocument/2006/relationships/image" Target="../media/image8.png"/><Relationship Id="rId14" Type="http://schemas.openxmlformats.org/officeDocument/2006/relationships/image" Target="../media/image1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18" Type="http://schemas.openxmlformats.org/officeDocument/2006/relationships/image" Target="../media/image41.png"/><Relationship Id="rId26" Type="http://schemas.openxmlformats.org/officeDocument/2006/relationships/image" Target="../media/image49.png"/><Relationship Id="rId3" Type="http://schemas.openxmlformats.org/officeDocument/2006/relationships/image" Target="../media/image19.png"/><Relationship Id="rId21" Type="http://schemas.openxmlformats.org/officeDocument/2006/relationships/image" Target="../media/image44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40.png"/><Relationship Id="rId25" Type="http://schemas.openxmlformats.org/officeDocument/2006/relationships/image" Target="../media/image48.png"/><Relationship Id="rId33" Type="http://schemas.openxmlformats.org/officeDocument/2006/relationships/image" Target="../media/image56.png"/><Relationship Id="rId2" Type="http://schemas.openxmlformats.org/officeDocument/2006/relationships/image" Target="../media/image18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29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36.png"/><Relationship Id="rId24" Type="http://schemas.openxmlformats.org/officeDocument/2006/relationships/image" Target="../media/image47.png"/><Relationship Id="rId32" Type="http://schemas.openxmlformats.org/officeDocument/2006/relationships/image" Target="../media/image55.png"/><Relationship Id="rId5" Type="http://schemas.openxmlformats.org/officeDocument/2006/relationships/image" Target="../media/image35.png"/><Relationship Id="rId15" Type="http://schemas.openxmlformats.org/officeDocument/2006/relationships/image" Target="../media/image38.png"/><Relationship Id="rId23" Type="http://schemas.openxmlformats.org/officeDocument/2006/relationships/image" Target="../media/image46.png"/><Relationship Id="rId28" Type="http://schemas.openxmlformats.org/officeDocument/2006/relationships/image" Target="../media/image51.png"/><Relationship Id="rId10" Type="http://schemas.openxmlformats.org/officeDocument/2006/relationships/image" Target="../media/image26.png"/><Relationship Id="rId19" Type="http://schemas.openxmlformats.org/officeDocument/2006/relationships/image" Target="../media/image42.png"/><Relationship Id="rId31" Type="http://schemas.openxmlformats.org/officeDocument/2006/relationships/image" Target="../media/image54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7.png"/><Relationship Id="rId22" Type="http://schemas.openxmlformats.org/officeDocument/2006/relationships/image" Target="../media/image45.png"/><Relationship Id="rId27" Type="http://schemas.openxmlformats.org/officeDocument/2006/relationships/image" Target="../media/image50.png"/><Relationship Id="rId30" Type="http://schemas.openxmlformats.org/officeDocument/2006/relationships/image" Target="../media/image53.png"/><Relationship Id="rId8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5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65.png"/><Relationship Id="rId17" Type="http://schemas.openxmlformats.org/officeDocument/2006/relationships/image" Target="../media/image160.png"/><Relationship Id="rId2" Type="http://schemas.openxmlformats.org/officeDocument/2006/relationships/image" Target="../media/image1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64.png"/><Relationship Id="rId5" Type="http://schemas.openxmlformats.org/officeDocument/2006/relationships/image" Target="../media/image4.png"/><Relationship Id="rId15" Type="http://schemas.openxmlformats.org/officeDocument/2006/relationships/image" Target="../media/image57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6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3" Type="http://schemas.openxmlformats.org/officeDocument/2006/relationships/image" Target="../media/image60.png"/><Relationship Id="rId7" Type="http://schemas.openxmlformats.org/officeDocument/2006/relationships/image" Target="../media/image58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3.png"/><Relationship Id="rId5" Type="http://schemas.openxmlformats.org/officeDocument/2006/relationships/image" Target="../media/image5.png"/><Relationship Id="rId10" Type="http://schemas.openxmlformats.org/officeDocument/2006/relationships/image" Target="../media/image62.png"/><Relationship Id="rId4" Type="http://schemas.openxmlformats.org/officeDocument/2006/relationships/image" Target="../media/image4.png"/><Relationship Id="rId9" Type="http://schemas.openxmlformats.org/officeDocument/2006/relationships/image" Target="../media/image60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0.png"/><Relationship Id="rId13" Type="http://schemas.openxmlformats.org/officeDocument/2006/relationships/image" Target="../media/image670.png"/><Relationship Id="rId18" Type="http://schemas.openxmlformats.org/officeDocument/2006/relationships/image" Target="../media/image72.png"/><Relationship Id="rId3" Type="http://schemas.openxmlformats.org/officeDocument/2006/relationships/image" Target="../media/image60.png"/><Relationship Id="rId7" Type="http://schemas.openxmlformats.org/officeDocument/2006/relationships/image" Target="../media/image590.png"/><Relationship Id="rId12" Type="http://schemas.openxmlformats.org/officeDocument/2006/relationships/image" Target="../media/image660.png"/><Relationship Id="rId17" Type="http://schemas.openxmlformats.org/officeDocument/2006/relationships/image" Target="../media/image71.png"/><Relationship Id="rId2" Type="http://schemas.openxmlformats.org/officeDocument/2006/relationships/image" Target="../media/image2.png"/><Relationship Id="rId16" Type="http://schemas.openxmlformats.org/officeDocument/2006/relationships/image" Target="../media/image70.png"/><Relationship Id="rId20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0.png"/><Relationship Id="rId11" Type="http://schemas.openxmlformats.org/officeDocument/2006/relationships/image" Target="../media/image650.png"/><Relationship Id="rId5" Type="http://schemas.openxmlformats.org/officeDocument/2006/relationships/image" Target="../media/image5.png"/><Relationship Id="rId15" Type="http://schemas.openxmlformats.org/officeDocument/2006/relationships/image" Target="../media/image69.png"/><Relationship Id="rId10" Type="http://schemas.openxmlformats.org/officeDocument/2006/relationships/image" Target="../media/image640.png"/><Relationship Id="rId19" Type="http://schemas.openxmlformats.org/officeDocument/2006/relationships/image" Target="../media/image67.png"/><Relationship Id="rId4" Type="http://schemas.openxmlformats.org/officeDocument/2006/relationships/image" Target="../media/image4.png"/><Relationship Id="rId9" Type="http://schemas.openxmlformats.org/officeDocument/2006/relationships/image" Target="../media/image630.png"/><Relationship Id="rId14" Type="http://schemas.openxmlformats.org/officeDocument/2006/relationships/image" Target="../media/image68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6.png"/><Relationship Id="rId7" Type="http://schemas.openxmlformats.org/officeDocument/2006/relationships/image" Target="../media/image61.png"/><Relationship Id="rId12" Type="http://schemas.openxmlformats.org/officeDocument/2006/relationships/image" Target="../media/image84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83.png"/><Relationship Id="rId5" Type="http://schemas.openxmlformats.org/officeDocument/2006/relationships/image" Target="../media/image78.png"/><Relationship Id="rId10" Type="http://schemas.openxmlformats.org/officeDocument/2006/relationships/image" Target="../media/image82.png"/><Relationship Id="rId4" Type="http://schemas.openxmlformats.org/officeDocument/2006/relationships/image" Target="../media/image77.png"/><Relationship Id="rId9" Type="http://schemas.openxmlformats.org/officeDocument/2006/relationships/image" Target="../media/image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E6781396-8CD4-E973-757B-450E17408A57}"/>
              </a:ext>
            </a:extLst>
          </p:cNvPr>
          <p:cNvSpPr/>
          <p:nvPr/>
        </p:nvSpPr>
        <p:spPr>
          <a:xfrm>
            <a:off x="1187320" y="309165"/>
            <a:ext cx="9698394" cy="59764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Lei dos Senos </a:t>
            </a:r>
          </a:p>
          <a:p>
            <a:pPr algn="ctr">
              <a:lnSpc>
                <a:spcPct val="150000"/>
              </a:lnSpc>
            </a:pPr>
            <a:r>
              <a:rPr lang="pt-BR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 </a:t>
            </a:r>
          </a:p>
          <a:p>
            <a:pPr algn="ctr">
              <a:lnSpc>
                <a:spcPct val="150000"/>
              </a:lnSpc>
            </a:pPr>
            <a:r>
              <a:rPr lang="pt-BR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Lei dos Cossenos</a:t>
            </a:r>
            <a:endParaRPr lang="pt-BR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2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78933"/>
                <a:ext cx="10515600" cy="539803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t-BR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Encontre o valor de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para cada figura abaixo.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78933"/>
                <a:ext cx="10515600" cy="5398030"/>
              </a:xfrm>
              <a:blipFill>
                <a:blip r:embed="rId2"/>
                <a:stretch>
                  <a:fillRect t="-15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riângulo isósceles 11">
            <a:extLst>
              <a:ext uri="{FF2B5EF4-FFF2-40B4-BE49-F238E27FC236}">
                <a16:creationId xmlns:a16="http://schemas.microsoft.com/office/drawing/2014/main" id="{9CB3BC6D-0648-F00D-1457-462CEDDEC8A4}"/>
              </a:ext>
            </a:extLst>
          </p:cNvPr>
          <p:cNvSpPr/>
          <p:nvPr/>
        </p:nvSpPr>
        <p:spPr>
          <a:xfrm>
            <a:off x="838200" y="681037"/>
            <a:ext cx="3031067" cy="1811867"/>
          </a:xfrm>
          <a:prstGeom prst="triangle">
            <a:avLst>
              <a:gd name="adj" fmla="val 96438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442A784B-7CDF-ACA3-7054-25CA09C5F74B}"/>
              </a:ext>
            </a:extLst>
          </p:cNvPr>
          <p:cNvSpPr/>
          <p:nvPr/>
        </p:nvSpPr>
        <p:spPr>
          <a:xfrm rot="15497992">
            <a:off x="3474296" y="2242682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3FE69A85-3085-34CA-89B6-71FAEF4009CF}"/>
                  </a:ext>
                </a:extLst>
              </p:cNvPr>
              <p:cNvSpPr txBox="1"/>
              <p:nvPr/>
            </p:nvSpPr>
            <p:spPr>
              <a:xfrm>
                <a:off x="3154470" y="1950293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3FE69A85-3085-34CA-89B6-71FAEF400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470" y="1950293"/>
                <a:ext cx="6858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90086CA-A85C-F26E-BEE3-FA0D97197C2D}"/>
                  </a:ext>
                </a:extLst>
              </p:cNvPr>
              <p:cNvSpPr txBox="1"/>
              <p:nvPr/>
            </p:nvSpPr>
            <p:spPr>
              <a:xfrm>
                <a:off x="2077975" y="108714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90086CA-A85C-F26E-BEE3-FA0D97197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975" y="1087142"/>
                <a:ext cx="6858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BA1AC7A-120A-C74F-85CE-036D0A865827}"/>
                  </a:ext>
                </a:extLst>
              </p:cNvPr>
              <p:cNvSpPr txBox="1"/>
              <p:nvPr/>
            </p:nvSpPr>
            <p:spPr>
              <a:xfrm>
                <a:off x="2211279" y="24373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BA1AC7A-120A-C74F-85CE-036D0A865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279" y="2437344"/>
                <a:ext cx="6858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B0C11E3-28CD-5C73-580D-45377D0FEA3F}"/>
                  </a:ext>
                </a:extLst>
              </p:cNvPr>
              <p:cNvSpPr txBox="1"/>
              <p:nvPr/>
            </p:nvSpPr>
            <p:spPr>
              <a:xfrm>
                <a:off x="3840270" y="1256519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3,2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B0C11E3-28CD-5C73-580D-45377D0FE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270" y="1256519"/>
                <a:ext cx="68580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D3D96667-42DC-9910-2D2B-FC0334D7DE94}"/>
                  </a:ext>
                </a:extLst>
              </p:cNvPr>
              <p:cNvSpPr txBox="1"/>
              <p:nvPr/>
            </p:nvSpPr>
            <p:spPr>
              <a:xfrm>
                <a:off x="5767972" y="857502"/>
                <a:ext cx="581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D3D96667-42DC-9910-2D2B-FC0334D7D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972" y="857502"/>
                <a:ext cx="58160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3C10ED78-A5AE-A4B4-0D23-E9D826A16527}"/>
                  </a:ext>
                </a:extLst>
              </p:cNvPr>
              <p:cNvSpPr txBox="1"/>
              <p:nvPr/>
            </p:nvSpPr>
            <p:spPr>
              <a:xfrm>
                <a:off x="6223696" y="905647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3C10ED78-A5AE-A4B4-0D23-E9D826A16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696" y="905647"/>
                <a:ext cx="90491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61EA2C76-E8C6-F65B-15EE-AB667E88F5E7}"/>
                  </a:ext>
                </a:extLst>
              </p:cNvPr>
              <p:cNvSpPr txBox="1"/>
              <p:nvPr/>
            </p:nvSpPr>
            <p:spPr>
              <a:xfrm>
                <a:off x="6954672" y="892270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3,2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61EA2C76-E8C6-F65B-15EE-AB667E88F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672" y="892270"/>
                <a:ext cx="904914" cy="523220"/>
              </a:xfrm>
              <a:prstGeom prst="rect">
                <a:avLst/>
              </a:prstGeom>
              <a:blipFill>
                <a:blip r:embed="rId9"/>
                <a:stretch>
                  <a:fillRect r="-141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06EE74E9-56BB-F3DD-DEDC-9154D8F381BC}"/>
                  </a:ext>
                </a:extLst>
              </p:cNvPr>
              <p:cNvSpPr txBox="1"/>
              <p:nvPr/>
            </p:nvSpPr>
            <p:spPr>
              <a:xfrm>
                <a:off x="7984875" y="927385"/>
                <a:ext cx="1091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−2.4.3,2.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06EE74E9-56BB-F3DD-DEDC-9154D8F38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875" y="927385"/>
                <a:ext cx="1091498" cy="523220"/>
              </a:xfrm>
              <a:prstGeom prst="rect">
                <a:avLst/>
              </a:prstGeom>
              <a:blipFill>
                <a:blip r:embed="rId10"/>
                <a:stretch>
                  <a:fillRect r="-301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2883AF2-5835-A1B0-794C-1E688A24411B}"/>
                  </a:ext>
                </a:extLst>
              </p:cNvPr>
              <p:cNvSpPr txBox="1"/>
              <p:nvPr/>
            </p:nvSpPr>
            <p:spPr>
              <a:xfrm>
                <a:off x="9369910" y="896316"/>
                <a:ext cx="13775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2883AF2-5835-A1B0-794C-1E688A244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9910" y="896316"/>
                <a:ext cx="137752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F656A309-3FAD-6B54-77F8-E32FD1B22A45}"/>
                  </a:ext>
                </a:extLst>
              </p:cNvPr>
              <p:cNvSpPr txBox="1"/>
              <p:nvPr/>
            </p:nvSpPr>
            <p:spPr>
              <a:xfrm>
                <a:off x="5640987" y="1536919"/>
                <a:ext cx="5212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25=16+10,24−25,6.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F656A309-3FAD-6B54-77F8-E32FD1B22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987" y="1536919"/>
                <a:ext cx="5212642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4BB4928-B925-F997-8235-DD7BD541EF69}"/>
                  </a:ext>
                </a:extLst>
              </p:cNvPr>
              <p:cNvSpPr txBox="1"/>
              <p:nvPr/>
            </p:nvSpPr>
            <p:spPr>
              <a:xfrm>
                <a:off x="5640987" y="2175734"/>
                <a:ext cx="5212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 panose="02040503050406030204" pitchFamily="18" charset="0"/>
                        </a:rPr>
                        <m:t>25−16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10,24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=−25,6.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4BB4928-B925-F997-8235-DD7BD541E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987" y="2175734"/>
                <a:ext cx="5212642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7748F692-4BC3-6736-19FB-77E0CFCFA186}"/>
                  </a:ext>
                </a:extLst>
              </p:cNvPr>
              <p:cNvSpPr txBox="1"/>
              <p:nvPr/>
            </p:nvSpPr>
            <p:spPr>
              <a:xfrm>
                <a:off x="4846030" y="2820584"/>
                <a:ext cx="5212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1,24=−25,6.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7748F692-4BC3-6736-19FB-77E0CFCFA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030" y="2820584"/>
                <a:ext cx="5212642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402152E8-20BE-8CE0-573C-4B623F5BAD6C}"/>
                  </a:ext>
                </a:extLst>
              </p:cNvPr>
              <p:cNvSpPr txBox="1"/>
              <p:nvPr/>
            </p:nvSpPr>
            <p:spPr>
              <a:xfrm>
                <a:off x="4450281" y="3514197"/>
                <a:ext cx="5212642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1,24</m:t>
                          </m:r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−25,6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402152E8-20BE-8CE0-573C-4B623F5BA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281" y="3514197"/>
                <a:ext cx="5212642" cy="9473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8FABF608-32FB-70E8-6E11-8C9BBC8C5394}"/>
                  </a:ext>
                </a:extLst>
              </p:cNvPr>
              <p:cNvSpPr txBox="1"/>
              <p:nvPr/>
            </p:nvSpPr>
            <p:spPr>
              <a:xfrm>
                <a:off x="4605003" y="4461572"/>
                <a:ext cx="5212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0,0484375=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8FABF608-32FB-70E8-6E11-8C9BBC8C5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003" y="4461572"/>
                <a:ext cx="5212642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961D3CD8-06DB-4693-CB08-EE7A1E14952D}"/>
                  </a:ext>
                </a:extLst>
              </p:cNvPr>
              <p:cNvSpPr txBox="1"/>
              <p:nvPr/>
            </p:nvSpPr>
            <p:spPr>
              <a:xfrm>
                <a:off x="5105972" y="5096465"/>
                <a:ext cx="44226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=0,0484375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961D3CD8-06DB-4693-CB08-EE7A1E149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972" y="5096465"/>
                <a:ext cx="4422636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775283CA-EDEE-C44F-E055-14FE9B5B5E4A}"/>
                  </a:ext>
                </a:extLst>
              </p:cNvPr>
              <p:cNvSpPr txBox="1"/>
              <p:nvPr/>
            </p:nvSpPr>
            <p:spPr>
              <a:xfrm>
                <a:off x="5127999" y="5714458"/>
                <a:ext cx="44226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87,22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775283CA-EDEE-C44F-E055-14FE9B5B5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999" y="5714458"/>
                <a:ext cx="4422636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95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6" grpId="0"/>
      <p:bldP spid="7" grpId="0"/>
      <p:bldP spid="8" grpId="0"/>
      <p:bldP spid="9" grpId="0"/>
      <p:bldP spid="10" grpId="0"/>
      <p:bldP spid="11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3722"/>
                <a:ext cx="10515600" cy="539803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t-BR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Encontre o valor de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para cada figura abaixo.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3722"/>
                <a:ext cx="10515600" cy="5398030"/>
              </a:xfrm>
              <a:blipFill>
                <a:blip r:embed="rId2"/>
                <a:stretch>
                  <a:fillRect t="-15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riângulo isósceles 17">
            <a:extLst>
              <a:ext uri="{FF2B5EF4-FFF2-40B4-BE49-F238E27FC236}">
                <a16:creationId xmlns:a16="http://schemas.microsoft.com/office/drawing/2014/main" id="{2EB2AFB5-2051-8E3B-9926-9FA235409852}"/>
              </a:ext>
            </a:extLst>
          </p:cNvPr>
          <p:cNvSpPr/>
          <p:nvPr/>
        </p:nvSpPr>
        <p:spPr>
          <a:xfrm>
            <a:off x="1080277" y="626215"/>
            <a:ext cx="3031067" cy="1811867"/>
          </a:xfrm>
          <a:prstGeom prst="triangle">
            <a:avLst>
              <a:gd name="adj" fmla="val 69832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4E81C66-857F-594D-14B3-EBCB826907D1}"/>
                  </a:ext>
                </a:extLst>
              </p:cNvPr>
              <p:cNvSpPr txBox="1"/>
              <p:nvPr/>
            </p:nvSpPr>
            <p:spPr>
              <a:xfrm>
                <a:off x="1589925" y="1503914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40,35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4E81C66-857F-594D-14B3-EBCB82690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925" y="1503914"/>
                <a:ext cx="685800" cy="830997"/>
              </a:xfrm>
              <a:prstGeom prst="rect">
                <a:avLst/>
              </a:prstGeom>
              <a:blipFill>
                <a:blip r:embed="rId3"/>
                <a:stretch>
                  <a:fillRect l="-2679" r="-491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o 19">
            <a:extLst>
              <a:ext uri="{FF2B5EF4-FFF2-40B4-BE49-F238E27FC236}">
                <a16:creationId xmlns:a16="http://schemas.microsoft.com/office/drawing/2014/main" id="{A9D62297-3CB2-45A8-ABF4-4DDF8EBE9DA7}"/>
              </a:ext>
            </a:extLst>
          </p:cNvPr>
          <p:cNvSpPr/>
          <p:nvPr/>
        </p:nvSpPr>
        <p:spPr>
          <a:xfrm rot="565228">
            <a:off x="1000877" y="2034170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72C2D16D-E8F1-3868-CC22-5BA4321B81F3}"/>
              </a:ext>
            </a:extLst>
          </p:cNvPr>
          <p:cNvSpPr/>
          <p:nvPr/>
        </p:nvSpPr>
        <p:spPr>
          <a:xfrm rot="8001128">
            <a:off x="2842294" y="352060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50A46D1-19AF-04C8-6A07-70B721BD789A}"/>
                  </a:ext>
                </a:extLst>
              </p:cNvPr>
              <p:cNvSpPr txBox="1"/>
              <p:nvPr/>
            </p:nvSpPr>
            <p:spPr>
              <a:xfrm>
                <a:off x="2670043" y="561991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76,71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50A46D1-19AF-04C8-6A07-70B721BD7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043" y="561991"/>
                <a:ext cx="685800" cy="830997"/>
              </a:xfrm>
              <a:prstGeom prst="rect">
                <a:avLst/>
              </a:prstGeom>
              <a:blipFill>
                <a:blip r:embed="rId4"/>
                <a:stretch>
                  <a:fillRect l="-1786" r="-491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98F256C-AE9A-9A45-6538-8BC38B7F3B9F}"/>
                  </a:ext>
                </a:extLst>
              </p:cNvPr>
              <p:cNvSpPr txBox="1"/>
              <p:nvPr/>
            </p:nvSpPr>
            <p:spPr>
              <a:xfrm>
                <a:off x="3678391" y="1457747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98F256C-AE9A-9A45-6538-8BC38B7F3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391" y="1457747"/>
                <a:ext cx="6858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: Biselado 1">
            <a:extLst>
              <a:ext uri="{FF2B5EF4-FFF2-40B4-BE49-F238E27FC236}">
                <a16:creationId xmlns:a16="http://schemas.microsoft.com/office/drawing/2014/main" id="{EC24F7B9-EE03-78E4-10E4-B9C2CD38884E}"/>
              </a:ext>
            </a:extLst>
          </p:cNvPr>
          <p:cNvSpPr/>
          <p:nvPr/>
        </p:nvSpPr>
        <p:spPr>
          <a:xfrm>
            <a:off x="7174669" y="408022"/>
            <a:ext cx="2677884" cy="5976256"/>
          </a:xfrm>
          <a:prstGeom prst="bevel">
            <a:avLst>
              <a:gd name="adj" fmla="val 6495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BR" sz="2400" dirty="0"/>
              <a:t>Têm: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lado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2 ângulos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Precisa: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lado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Utiliza: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Lei dos Senos</a:t>
            </a:r>
          </a:p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73C774C-A0ED-A782-0077-3CCD497FEE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6704" y="252219"/>
            <a:ext cx="6551164" cy="4879674"/>
          </a:xfrm>
          <a:prstGeom prst="rect">
            <a:avLst/>
          </a:prstGeom>
        </p:spPr>
      </p:pic>
      <p:sp>
        <p:nvSpPr>
          <p:cNvPr id="33" name="Elipse 32">
            <a:extLst>
              <a:ext uri="{FF2B5EF4-FFF2-40B4-BE49-F238E27FC236}">
                <a16:creationId xmlns:a16="http://schemas.microsoft.com/office/drawing/2014/main" id="{C9107240-FFBE-CC31-4F7C-9B2673571231}"/>
              </a:ext>
            </a:extLst>
          </p:cNvPr>
          <p:cNvSpPr/>
          <p:nvPr/>
        </p:nvSpPr>
        <p:spPr>
          <a:xfrm>
            <a:off x="1589925" y="1907150"/>
            <a:ext cx="1148221" cy="427761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4E94EBD6-801F-E4B5-1F12-CA60E1D23FBE}"/>
              </a:ext>
            </a:extLst>
          </p:cNvPr>
          <p:cNvSpPr/>
          <p:nvPr/>
        </p:nvSpPr>
        <p:spPr>
          <a:xfrm>
            <a:off x="3768808" y="1532148"/>
            <a:ext cx="529100" cy="427761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A60DBE59-4BA9-0354-BD95-5AC5A7E0ED26}"/>
                  </a:ext>
                </a:extLst>
              </p:cNvPr>
              <p:cNvSpPr txBox="1"/>
              <p:nvPr/>
            </p:nvSpPr>
            <p:spPr>
              <a:xfrm>
                <a:off x="477007" y="3566688"/>
                <a:ext cx="1278154" cy="1322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pt-BR" sz="28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40,35</m:t>
                                  </m:r>
                                </m:e>
                                <m:sup>
                                  <m: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pt-BR" sz="2800" dirty="0"/>
              </a:p>
              <a:p>
                <a:endParaRPr lang="pt-BR" sz="2800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A60DBE59-4BA9-0354-BD95-5AC5A7E0E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07" y="3566688"/>
                <a:ext cx="1278154" cy="1322093"/>
              </a:xfrm>
              <a:prstGeom prst="rect">
                <a:avLst/>
              </a:prstGeom>
              <a:blipFill>
                <a:blip r:embed="rId7"/>
                <a:stretch>
                  <a:fillRect r="-542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215484EF-2407-79DA-9A18-69EC53028CCA}"/>
                  </a:ext>
                </a:extLst>
              </p:cNvPr>
              <p:cNvSpPr txBox="1"/>
              <p:nvPr/>
            </p:nvSpPr>
            <p:spPr>
              <a:xfrm>
                <a:off x="2382631" y="3714805"/>
                <a:ext cx="434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215484EF-2407-79DA-9A18-69EC53028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631" y="3714805"/>
                <a:ext cx="434125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C608CDA4-12D9-681A-F193-74546C01BE17}"/>
                  </a:ext>
                </a:extLst>
              </p:cNvPr>
              <p:cNvSpPr txBox="1"/>
              <p:nvPr/>
            </p:nvSpPr>
            <p:spPr>
              <a:xfrm>
                <a:off x="472589" y="3566114"/>
                <a:ext cx="1278154" cy="891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pt-BR" sz="28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40,35</m:t>
                                  </m:r>
                                </m:e>
                                <m:sup>
                                  <m: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C608CDA4-12D9-681A-F193-74546C01B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89" y="3566114"/>
                <a:ext cx="1278154" cy="891206"/>
              </a:xfrm>
              <a:prstGeom prst="rect">
                <a:avLst/>
              </a:prstGeom>
              <a:blipFill>
                <a:blip r:embed="rId9"/>
                <a:stretch>
                  <a:fillRect r="-545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F6B15A80-6441-FE34-2EF1-FDE7A6989594}"/>
                  </a:ext>
                </a:extLst>
              </p:cNvPr>
              <p:cNvSpPr txBox="1"/>
              <p:nvPr/>
            </p:nvSpPr>
            <p:spPr>
              <a:xfrm>
                <a:off x="475949" y="3566245"/>
                <a:ext cx="2060378" cy="891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40,35</m:t>
                                  </m:r>
                                </m:e>
                                <m:sup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F6B15A80-6441-FE34-2EF1-FDE7A69895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49" y="3566245"/>
                <a:ext cx="2060378" cy="8912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33485253-2374-0904-2123-B3DD27460155}"/>
                  </a:ext>
                </a:extLst>
              </p:cNvPr>
              <p:cNvSpPr txBox="1"/>
              <p:nvPr/>
            </p:nvSpPr>
            <p:spPr>
              <a:xfrm>
                <a:off x="2742258" y="3509337"/>
                <a:ext cx="2060378" cy="962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9,21</m:t>
                          </m:r>
                        </m:num>
                        <m:den>
                          <m:r>
                            <a:rPr lang="pt-BR" sz="28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b="0" i="1" smtClean="0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76</m:t>
                                  </m:r>
                                  <m: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pt-BR" sz="2800" b="0" i="1" smtClean="0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71</m:t>
                                  </m:r>
                                </m:e>
                                <m:sup>
                                  <m: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33485253-2374-0904-2123-B3DD27460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258" y="3509337"/>
                <a:ext cx="2060378" cy="9626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aixaDeTexto 56">
                <a:extLst>
                  <a:ext uri="{FF2B5EF4-FFF2-40B4-BE49-F238E27FC236}">
                    <a16:creationId xmlns:a16="http://schemas.microsoft.com/office/drawing/2014/main" id="{8D6ACDF9-E974-93A7-376B-AA308D66CBCC}"/>
                  </a:ext>
                </a:extLst>
              </p:cNvPr>
              <p:cNvSpPr txBox="1"/>
              <p:nvPr/>
            </p:nvSpPr>
            <p:spPr>
              <a:xfrm>
                <a:off x="2744014" y="3513414"/>
                <a:ext cx="2060378" cy="962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9,21</m:t>
                          </m:r>
                        </m:num>
                        <m:den>
                          <m:r>
                            <a:rPr lang="pt-BR" sz="28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b="0" i="1" smtClean="0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76</m:t>
                                  </m:r>
                                  <m: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pt-BR" sz="2800" b="0" i="1" smtClean="0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71</m:t>
                                  </m:r>
                                </m:e>
                                <m:sup>
                                  <m:r>
                                    <a:rPr lang="pt-BR" sz="2800" i="1">
                                      <a:solidFill>
                                        <a:schemeClr val="accent5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7" name="CaixaDeTexto 56">
                <a:extLst>
                  <a:ext uri="{FF2B5EF4-FFF2-40B4-BE49-F238E27FC236}">
                    <a16:creationId xmlns:a16="http://schemas.microsoft.com/office/drawing/2014/main" id="{8D6ACDF9-E974-93A7-376B-AA308D66C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014" y="3513414"/>
                <a:ext cx="2060378" cy="9626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5DC06571-E36E-5C7E-58E0-789457A90F2A}"/>
                  </a:ext>
                </a:extLst>
              </p:cNvPr>
              <p:cNvSpPr txBox="1"/>
              <p:nvPr/>
            </p:nvSpPr>
            <p:spPr>
              <a:xfrm>
                <a:off x="2746676" y="3513206"/>
                <a:ext cx="2060378" cy="962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9,21</m:t>
                          </m:r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76</m:t>
                                  </m:r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71</m:t>
                                  </m:r>
                                </m:e>
                                <m:sup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5DC06571-E36E-5C7E-58E0-789457A90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676" y="3513206"/>
                <a:ext cx="2060378" cy="9626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EE030964-A6C3-E844-E9F5-36D3D421F015}"/>
                  </a:ext>
                </a:extLst>
              </p:cNvPr>
              <p:cNvSpPr txBox="1"/>
              <p:nvPr/>
            </p:nvSpPr>
            <p:spPr>
              <a:xfrm>
                <a:off x="577983" y="4897721"/>
                <a:ext cx="434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EE030964-A6C3-E844-E9F5-36D3D421F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83" y="4897721"/>
                <a:ext cx="434125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7F0CBFC8-1709-F7C2-59DD-3B471362F09B}"/>
                  </a:ext>
                </a:extLst>
              </p:cNvPr>
              <p:cNvSpPr txBox="1"/>
              <p:nvPr/>
            </p:nvSpPr>
            <p:spPr>
              <a:xfrm>
                <a:off x="1352442" y="4716206"/>
                <a:ext cx="2060378" cy="989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9,21⋅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40,35</m:t>
                                  </m:r>
                                </m:e>
                                <m:sup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76</m:t>
                                  </m:r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71</m:t>
                                  </m:r>
                                </m:e>
                                <m:sup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7F0CBFC8-1709-F7C2-59DD-3B471362F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442" y="4716206"/>
                <a:ext cx="2060378" cy="989438"/>
              </a:xfrm>
              <a:prstGeom prst="rect">
                <a:avLst/>
              </a:prstGeom>
              <a:blipFill>
                <a:blip r:embed="rId15"/>
                <a:stretch>
                  <a:fillRect r="-4023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9F421C22-A557-7846-9A78-46211672CC0F}"/>
                  </a:ext>
                </a:extLst>
              </p:cNvPr>
              <p:cNvSpPr txBox="1"/>
              <p:nvPr/>
            </p:nvSpPr>
            <p:spPr>
              <a:xfrm>
                <a:off x="910430" y="4919313"/>
                <a:ext cx="434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9F421C22-A557-7846-9A78-46211672C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430" y="4919313"/>
                <a:ext cx="434125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aixaDeTexto 67">
                <a:extLst>
                  <a:ext uri="{FF2B5EF4-FFF2-40B4-BE49-F238E27FC236}">
                    <a16:creationId xmlns:a16="http://schemas.microsoft.com/office/drawing/2014/main" id="{22B1DD66-1816-3B57-CBF2-EB2F9A37566F}"/>
                  </a:ext>
                </a:extLst>
              </p:cNvPr>
              <p:cNvSpPr txBox="1"/>
              <p:nvPr/>
            </p:nvSpPr>
            <p:spPr>
              <a:xfrm>
                <a:off x="677541" y="5785561"/>
                <a:ext cx="36866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=6,13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8" name="CaixaDeTexto 67">
                <a:extLst>
                  <a:ext uri="{FF2B5EF4-FFF2-40B4-BE49-F238E27FC236}">
                    <a16:creationId xmlns:a16="http://schemas.microsoft.com/office/drawing/2014/main" id="{22B1DD66-1816-3B57-CBF2-EB2F9A375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541" y="5785561"/>
                <a:ext cx="368665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Elipse 68">
            <a:extLst>
              <a:ext uri="{FF2B5EF4-FFF2-40B4-BE49-F238E27FC236}">
                <a16:creationId xmlns:a16="http://schemas.microsoft.com/office/drawing/2014/main" id="{239CDA19-5315-A85A-7C4E-732F9AA3DCDE}"/>
              </a:ext>
            </a:extLst>
          </p:cNvPr>
          <p:cNvSpPr/>
          <p:nvPr/>
        </p:nvSpPr>
        <p:spPr>
          <a:xfrm>
            <a:off x="2584625" y="2425592"/>
            <a:ext cx="771218" cy="427761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BD04ACBF-7CDF-428E-C690-85FC6518FD5D}"/>
                  </a:ext>
                </a:extLst>
              </p:cNvPr>
              <p:cNvSpPr txBox="1"/>
              <p:nvPr/>
            </p:nvSpPr>
            <p:spPr>
              <a:xfrm>
                <a:off x="2615589" y="2441146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9,21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BD04ACBF-7CDF-428E-C690-85FC6518F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589" y="2441146"/>
                <a:ext cx="685800" cy="461665"/>
              </a:xfrm>
              <a:prstGeom prst="rect">
                <a:avLst/>
              </a:prstGeom>
              <a:blipFill>
                <a:blip r:embed="rId18"/>
                <a:stretch>
                  <a:fillRect l="-1770" r="-123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Elipse 72">
            <a:extLst>
              <a:ext uri="{FF2B5EF4-FFF2-40B4-BE49-F238E27FC236}">
                <a16:creationId xmlns:a16="http://schemas.microsoft.com/office/drawing/2014/main" id="{345C4D0B-51E8-03B9-4E7E-0A2056D06E67}"/>
              </a:ext>
            </a:extLst>
          </p:cNvPr>
          <p:cNvSpPr/>
          <p:nvPr/>
        </p:nvSpPr>
        <p:spPr>
          <a:xfrm>
            <a:off x="2695852" y="954347"/>
            <a:ext cx="1072955" cy="427761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2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3" grpId="0" animBg="1"/>
      <p:bldP spid="33" grpId="1" animBg="1"/>
      <p:bldP spid="34" grpId="0" animBg="1"/>
      <p:bldP spid="34" grpId="1" animBg="1"/>
      <p:bldP spid="39" grpId="0"/>
      <p:bldP spid="40" grpId="0"/>
      <p:bldP spid="52" grpId="0"/>
      <p:bldP spid="53" grpId="0"/>
      <p:bldP spid="56" grpId="0"/>
      <p:bldP spid="57" grpId="0"/>
      <p:bldP spid="58" grpId="0"/>
      <p:bldP spid="63" grpId="0"/>
      <p:bldP spid="66" grpId="0"/>
      <p:bldP spid="67" grpId="0"/>
      <p:bldP spid="68" grpId="0"/>
      <p:bldP spid="69" grpId="0" animBg="1"/>
      <p:bldP spid="69" grpId="1" animBg="1"/>
      <p:bldP spid="73" grpId="0" animBg="1"/>
      <p:bldP spid="7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3722"/>
                <a:ext cx="10515600" cy="539803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t-BR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Encontre o valor de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para cada figura abaixo.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3722"/>
                <a:ext cx="10515600" cy="5398030"/>
              </a:xfrm>
              <a:blipFill>
                <a:blip r:embed="rId2"/>
                <a:stretch>
                  <a:fillRect t="-15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riângulo isósceles 24">
            <a:extLst>
              <a:ext uri="{FF2B5EF4-FFF2-40B4-BE49-F238E27FC236}">
                <a16:creationId xmlns:a16="http://schemas.microsoft.com/office/drawing/2014/main" id="{9BCB895A-6404-986F-F2E8-AF9AB2CA868E}"/>
              </a:ext>
            </a:extLst>
          </p:cNvPr>
          <p:cNvSpPr/>
          <p:nvPr/>
        </p:nvSpPr>
        <p:spPr>
          <a:xfrm rot="1493148">
            <a:off x="956399" y="1035319"/>
            <a:ext cx="3031067" cy="1136227"/>
          </a:xfrm>
          <a:prstGeom prst="triangle">
            <a:avLst>
              <a:gd name="adj" fmla="val 41276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2DA7B21-9F8E-E3E3-D004-6121259A3BD2}"/>
                  </a:ext>
                </a:extLst>
              </p:cNvPr>
              <p:cNvSpPr txBox="1"/>
              <p:nvPr/>
            </p:nvSpPr>
            <p:spPr>
              <a:xfrm>
                <a:off x="3012684" y="1609711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5,56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2DA7B21-9F8E-E3E3-D004-6121259A3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684" y="1609711"/>
                <a:ext cx="685800" cy="461665"/>
              </a:xfrm>
              <a:prstGeom prst="rect">
                <a:avLst/>
              </a:prstGeom>
              <a:blipFill>
                <a:blip r:embed="rId3"/>
                <a:stretch>
                  <a:fillRect l="-2655" r="-132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C88D03C8-F9EA-81E6-3A81-3B3617862A97}"/>
                  </a:ext>
                </a:extLst>
              </p:cNvPr>
              <p:cNvSpPr txBox="1"/>
              <p:nvPr/>
            </p:nvSpPr>
            <p:spPr>
              <a:xfrm>
                <a:off x="1752202" y="2185481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7,01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C88D03C8-F9EA-81E6-3A81-3B3617862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202" y="2185481"/>
                <a:ext cx="685800" cy="461665"/>
              </a:xfrm>
              <a:prstGeom prst="rect">
                <a:avLst/>
              </a:prstGeom>
              <a:blipFill>
                <a:blip r:embed="rId4"/>
                <a:stretch>
                  <a:fillRect l="-1770" r="-123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o 27">
            <a:extLst>
              <a:ext uri="{FF2B5EF4-FFF2-40B4-BE49-F238E27FC236}">
                <a16:creationId xmlns:a16="http://schemas.microsoft.com/office/drawing/2014/main" id="{72651DA4-FD6A-1F14-0662-13AC6BB6A504}"/>
              </a:ext>
            </a:extLst>
          </p:cNvPr>
          <p:cNvSpPr/>
          <p:nvPr/>
        </p:nvSpPr>
        <p:spPr>
          <a:xfrm rot="9142439">
            <a:off x="2244135" y="685226"/>
            <a:ext cx="731949" cy="602044"/>
          </a:xfrm>
          <a:prstGeom prst="arc">
            <a:avLst>
              <a:gd name="adj1" fmla="val 17486747"/>
              <a:gd name="adj2" fmla="val 1050435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29" name="Arco 28">
            <a:extLst>
              <a:ext uri="{FF2B5EF4-FFF2-40B4-BE49-F238E27FC236}">
                <a16:creationId xmlns:a16="http://schemas.microsoft.com/office/drawing/2014/main" id="{66305F17-99C7-2153-55B5-0E77E8207A23}"/>
              </a:ext>
            </a:extLst>
          </p:cNvPr>
          <p:cNvSpPr/>
          <p:nvPr/>
        </p:nvSpPr>
        <p:spPr>
          <a:xfrm rot="565228">
            <a:off x="779484" y="1313379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4443ECDB-941F-3E01-0E67-210013D2BCFB}"/>
                  </a:ext>
                </a:extLst>
              </p:cNvPr>
              <p:cNvSpPr txBox="1"/>
              <p:nvPr/>
            </p:nvSpPr>
            <p:spPr>
              <a:xfrm>
                <a:off x="1251974" y="1249298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4443ECDB-941F-3E01-0E67-210013D2B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974" y="1249298"/>
                <a:ext cx="6858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5A991F3-910B-9368-EE71-8376E92D048D}"/>
                  </a:ext>
                </a:extLst>
              </p:cNvPr>
              <p:cNvSpPr txBox="1"/>
              <p:nvPr/>
            </p:nvSpPr>
            <p:spPr>
              <a:xfrm>
                <a:off x="1732521" y="1212810"/>
                <a:ext cx="19687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105,09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5A991F3-910B-9368-EE71-8376E92D0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521" y="1212810"/>
                <a:ext cx="196876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: Biselado 1">
            <a:extLst>
              <a:ext uri="{FF2B5EF4-FFF2-40B4-BE49-F238E27FC236}">
                <a16:creationId xmlns:a16="http://schemas.microsoft.com/office/drawing/2014/main" id="{99D960A8-55B8-338A-8F4F-F3D75E5573FB}"/>
              </a:ext>
            </a:extLst>
          </p:cNvPr>
          <p:cNvSpPr/>
          <p:nvPr/>
        </p:nvSpPr>
        <p:spPr>
          <a:xfrm>
            <a:off x="7756853" y="408022"/>
            <a:ext cx="2677884" cy="5976256"/>
          </a:xfrm>
          <a:prstGeom prst="bevel">
            <a:avLst>
              <a:gd name="adj" fmla="val 6494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BR" sz="2400" dirty="0"/>
              <a:t>Têm: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2 lados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ângulo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Precisa: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ângulo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Utiliza: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Lei dos Senos</a:t>
            </a:r>
          </a:p>
          <a:p>
            <a:pPr algn="ctr"/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723A021-E5E8-0CEE-5114-271BBCC8818C}"/>
                  </a:ext>
                </a:extLst>
              </p:cNvPr>
              <p:cNvSpPr txBox="1"/>
              <p:nvPr/>
            </p:nvSpPr>
            <p:spPr>
              <a:xfrm>
                <a:off x="741480" y="3431228"/>
                <a:ext cx="2060378" cy="959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solidFill>
                                <a:srgbClr val="D8F1F2"/>
                              </a:solidFill>
                              <a:latin typeface="Cambria Math" panose="02040503050406030204" pitchFamily="18" charset="0"/>
                            </a:rPr>
                            <m:t>7,01</m:t>
                          </m:r>
                        </m:num>
                        <m:den>
                          <m:r>
                            <a:rPr lang="pt-BR" sz="2800" i="1" smtClean="0">
                              <a:solidFill>
                                <a:srgbClr val="D8F1F2"/>
                              </a:solidFill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solidFill>
                                    <a:srgbClr val="D8F1F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solidFill>
                                    <a:srgbClr val="D8F1F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723A021-E5E8-0CEE-5114-271BBCC88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80" y="3431228"/>
                <a:ext cx="2060378" cy="9598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0958A545-00DA-EF8E-8C1B-19EE8E05BA1B}"/>
                  </a:ext>
                </a:extLst>
              </p:cNvPr>
              <p:cNvSpPr txBox="1"/>
              <p:nvPr/>
            </p:nvSpPr>
            <p:spPr>
              <a:xfrm>
                <a:off x="755682" y="3436103"/>
                <a:ext cx="2060378" cy="971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5,56</m:t>
                          </m:r>
                        </m:num>
                        <m:den>
                          <m:r>
                            <a:rPr lang="pt-BR" sz="2800" i="1" smtClean="0">
                              <a:solidFill>
                                <a:srgbClr val="D8F1F2"/>
                              </a:solidFill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solidFill>
                                    <a:srgbClr val="D8F1F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solidFill>
                                    <a:srgbClr val="D8F1F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0958A545-00DA-EF8E-8C1B-19EE8E05B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82" y="3436103"/>
                <a:ext cx="2060378" cy="9714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CBF668B8-1519-DDFD-2E9D-22290C2AEDBE}"/>
                  </a:ext>
                </a:extLst>
              </p:cNvPr>
              <p:cNvSpPr txBox="1"/>
              <p:nvPr/>
            </p:nvSpPr>
            <p:spPr>
              <a:xfrm>
                <a:off x="747803" y="3436914"/>
                <a:ext cx="2060378" cy="971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5,56</m:t>
                          </m:r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CBF668B8-1519-DDFD-2E9D-22290C2AED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803" y="3436914"/>
                <a:ext cx="2060378" cy="9714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ipse 9">
            <a:extLst>
              <a:ext uri="{FF2B5EF4-FFF2-40B4-BE49-F238E27FC236}">
                <a16:creationId xmlns:a16="http://schemas.microsoft.com/office/drawing/2014/main" id="{F7E899AC-01E4-1148-C13E-06FA77B77E7E}"/>
              </a:ext>
            </a:extLst>
          </p:cNvPr>
          <p:cNvSpPr/>
          <p:nvPr/>
        </p:nvSpPr>
        <p:spPr>
          <a:xfrm>
            <a:off x="3011915" y="1603432"/>
            <a:ext cx="771218" cy="427761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681E6A5-8CEB-26B5-C316-544F10840371}"/>
              </a:ext>
            </a:extLst>
          </p:cNvPr>
          <p:cNvSpPr/>
          <p:nvPr/>
        </p:nvSpPr>
        <p:spPr>
          <a:xfrm>
            <a:off x="1224968" y="1281471"/>
            <a:ext cx="771218" cy="427761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4E76FE8C-D123-D7E3-053D-B42B98929793}"/>
                  </a:ext>
                </a:extLst>
              </p:cNvPr>
              <p:cNvSpPr txBox="1"/>
              <p:nvPr/>
            </p:nvSpPr>
            <p:spPr>
              <a:xfrm>
                <a:off x="1919881" y="3649557"/>
                <a:ext cx="434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4E76FE8C-D123-D7E3-053D-B42B98929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881" y="3649557"/>
                <a:ext cx="434125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F45743B3-01D1-A5DE-55B7-C4C4EEF66352}"/>
              </a:ext>
            </a:extLst>
          </p:cNvPr>
          <p:cNvSpPr/>
          <p:nvPr/>
        </p:nvSpPr>
        <p:spPr>
          <a:xfrm>
            <a:off x="1729605" y="2221330"/>
            <a:ext cx="771218" cy="427761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0F4D7458-23C1-1D37-D4BA-A854AC14734B}"/>
                  </a:ext>
                </a:extLst>
              </p:cNvPr>
              <p:cNvSpPr txBox="1"/>
              <p:nvPr/>
            </p:nvSpPr>
            <p:spPr>
              <a:xfrm>
                <a:off x="2211578" y="3410192"/>
                <a:ext cx="2060378" cy="971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solidFill>
                                <a:srgbClr val="D8F1F2"/>
                              </a:solidFill>
                              <a:latin typeface="Cambria Math" panose="02040503050406030204" pitchFamily="18" charset="0"/>
                            </a:rPr>
                            <m:t>5,56</m:t>
                          </m:r>
                        </m:num>
                        <m:den>
                          <m:r>
                            <a:rPr lang="pt-BR" sz="2800" i="1" smtClean="0">
                              <a:solidFill>
                                <a:srgbClr val="D8F1F2"/>
                              </a:solidFill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solidFill>
                                    <a:srgbClr val="D8F1F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b="0" i="1" smtClean="0">
                                      <a:solidFill>
                                        <a:srgbClr val="D8F1F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b="0" i="1" smtClean="0">
                                      <a:solidFill>
                                        <a:srgbClr val="D8F1F2"/>
                                      </a:solidFill>
                                      <a:latin typeface="Cambria Math" panose="02040503050406030204" pitchFamily="18" charset="0"/>
                                    </a:rPr>
                                    <m:t>105,09</m:t>
                                  </m:r>
                                </m:e>
                                <m:sup>
                                  <m:r>
                                    <a:rPr lang="pt-BR" sz="2800" b="0" i="1" smtClean="0">
                                      <a:solidFill>
                                        <a:srgbClr val="D8F1F2"/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0F4D7458-23C1-1D37-D4BA-A854AC147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578" y="3410192"/>
                <a:ext cx="2060378" cy="971484"/>
              </a:xfrm>
              <a:prstGeom prst="rect">
                <a:avLst/>
              </a:prstGeom>
              <a:blipFill>
                <a:blip r:embed="rId12"/>
                <a:stretch>
                  <a:fillRect r="-53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A82A1E64-C886-5DB0-0647-A64A030BADD7}"/>
                  </a:ext>
                </a:extLst>
              </p:cNvPr>
              <p:cNvSpPr txBox="1"/>
              <p:nvPr/>
            </p:nvSpPr>
            <p:spPr>
              <a:xfrm>
                <a:off x="2219457" y="3405317"/>
                <a:ext cx="2060378" cy="971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7,01</m:t>
                          </m:r>
                        </m:num>
                        <m:den>
                          <m:r>
                            <a:rPr lang="pt-BR" sz="2800" i="1" smtClean="0">
                              <a:solidFill>
                                <a:srgbClr val="D8F1F2"/>
                              </a:solidFill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solidFill>
                                    <a:srgbClr val="D8F1F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b="0" i="1" smtClean="0">
                                      <a:solidFill>
                                        <a:srgbClr val="D8F1F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b="0" i="1" smtClean="0">
                                      <a:solidFill>
                                        <a:srgbClr val="D8F1F2"/>
                                      </a:solidFill>
                                      <a:latin typeface="Cambria Math" panose="02040503050406030204" pitchFamily="18" charset="0"/>
                                    </a:rPr>
                                    <m:t>105,09</m:t>
                                  </m:r>
                                </m:e>
                                <m:sup>
                                  <m:r>
                                    <a:rPr lang="pt-BR" sz="2800" b="0" i="1" smtClean="0">
                                      <a:solidFill>
                                        <a:srgbClr val="D8F1F2"/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A82A1E64-C886-5DB0-0647-A64A030BAD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457" y="3405317"/>
                <a:ext cx="2060378" cy="971484"/>
              </a:xfrm>
              <a:prstGeom prst="rect">
                <a:avLst/>
              </a:prstGeom>
              <a:blipFill>
                <a:blip r:embed="rId13"/>
                <a:stretch>
                  <a:fillRect r="-56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ABC2D96C-0FFB-E4CD-9D05-9732101C8542}"/>
                  </a:ext>
                </a:extLst>
              </p:cNvPr>
              <p:cNvSpPr txBox="1"/>
              <p:nvPr/>
            </p:nvSpPr>
            <p:spPr>
              <a:xfrm>
                <a:off x="2226277" y="3401713"/>
                <a:ext cx="2060378" cy="971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7,01</m:t>
                          </m:r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105,09</m:t>
                                  </m:r>
                                </m:e>
                                <m:sup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ABC2D96C-0FFB-E4CD-9D05-9732101C8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277" y="3401713"/>
                <a:ext cx="2060378" cy="971484"/>
              </a:xfrm>
              <a:prstGeom prst="rect">
                <a:avLst/>
              </a:prstGeom>
              <a:blipFill>
                <a:blip r:embed="rId14"/>
                <a:stretch>
                  <a:fillRect r="-56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lipse 15">
            <a:extLst>
              <a:ext uri="{FF2B5EF4-FFF2-40B4-BE49-F238E27FC236}">
                <a16:creationId xmlns:a16="http://schemas.microsoft.com/office/drawing/2014/main" id="{33A766FF-BB96-FDFA-82D2-A3D1D6817049}"/>
              </a:ext>
            </a:extLst>
          </p:cNvPr>
          <p:cNvSpPr/>
          <p:nvPr/>
        </p:nvSpPr>
        <p:spPr>
          <a:xfrm>
            <a:off x="2130111" y="1217538"/>
            <a:ext cx="1129744" cy="427761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2C522A11-233B-BC7A-A634-5E3ABD4510BE}"/>
                  </a:ext>
                </a:extLst>
              </p:cNvPr>
              <p:cNvSpPr txBox="1"/>
              <p:nvPr/>
            </p:nvSpPr>
            <p:spPr>
              <a:xfrm>
                <a:off x="722013" y="4546648"/>
                <a:ext cx="2060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 panose="02040503050406030204" pitchFamily="18" charset="0"/>
                        </a:rPr>
                        <m:t>7,01.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2C522A11-233B-BC7A-A634-5E3ABD4510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13" y="4546648"/>
                <a:ext cx="2060378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07C7E3D6-8CE0-4A8E-81D3-BEE849DDA763}"/>
                  </a:ext>
                </a:extLst>
              </p:cNvPr>
              <p:cNvSpPr txBox="1"/>
              <p:nvPr/>
            </p:nvSpPr>
            <p:spPr>
              <a:xfrm>
                <a:off x="2571454" y="4587576"/>
                <a:ext cx="434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07C7E3D6-8CE0-4A8E-81D3-BEE849DDA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454" y="4587576"/>
                <a:ext cx="434125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AD575C1D-8465-B895-9053-7DD010B8DE24}"/>
                  </a:ext>
                </a:extLst>
              </p:cNvPr>
              <p:cNvSpPr txBox="1"/>
              <p:nvPr/>
            </p:nvSpPr>
            <p:spPr>
              <a:xfrm>
                <a:off x="3005579" y="4594729"/>
                <a:ext cx="2060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5,56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105,09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AD575C1D-8465-B895-9053-7DD010B8D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579" y="4594729"/>
                <a:ext cx="2060378" cy="523220"/>
              </a:xfrm>
              <a:prstGeom prst="rect">
                <a:avLst/>
              </a:prstGeom>
              <a:blipFill>
                <a:blip r:embed="rId17"/>
                <a:stretch>
                  <a:fillRect r="-426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C430E747-00FF-4997-1664-E0CC85E6E6A3}"/>
                  </a:ext>
                </a:extLst>
              </p:cNvPr>
              <p:cNvSpPr txBox="1"/>
              <p:nvPr/>
            </p:nvSpPr>
            <p:spPr>
              <a:xfrm>
                <a:off x="659623" y="5483418"/>
                <a:ext cx="2060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C430E747-00FF-4997-1664-E0CC85E6E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23" y="5483418"/>
                <a:ext cx="2060378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84607167-8A9E-D3F5-6A20-850FBDA3ABBC}"/>
                  </a:ext>
                </a:extLst>
              </p:cNvPr>
              <p:cNvSpPr txBox="1"/>
              <p:nvPr/>
            </p:nvSpPr>
            <p:spPr>
              <a:xfrm>
                <a:off x="1836206" y="5543759"/>
                <a:ext cx="434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84607167-8A9E-D3F5-6A20-850FBDA3A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206" y="5543759"/>
                <a:ext cx="434125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783E9515-DC1D-F8D5-3531-E11FE469945B}"/>
                  </a:ext>
                </a:extLst>
              </p:cNvPr>
              <p:cNvSpPr txBox="1"/>
              <p:nvPr/>
            </p:nvSpPr>
            <p:spPr>
              <a:xfrm>
                <a:off x="2247466" y="5335725"/>
                <a:ext cx="2060378" cy="974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5,56.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105,09</m:t>
                                  </m:r>
                                </m:e>
                                <m:sup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7,01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783E9515-DC1D-F8D5-3531-E11FE4699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466" y="5335725"/>
                <a:ext cx="2060378" cy="974113"/>
              </a:xfrm>
              <a:prstGeom prst="rect">
                <a:avLst/>
              </a:prstGeom>
              <a:blipFill>
                <a:blip r:embed="rId20"/>
                <a:stretch>
                  <a:fillRect r="-437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66756A73-4127-515E-523C-E4C97C50C805}"/>
                  </a:ext>
                </a:extLst>
              </p:cNvPr>
              <p:cNvSpPr txBox="1"/>
              <p:nvPr/>
            </p:nvSpPr>
            <p:spPr>
              <a:xfrm>
                <a:off x="7352164" y="1615403"/>
                <a:ext cx="2060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66756A73-4127-515E-523C-E4C97C50C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164" y="1615403"/>
                <a:ext cx="2060378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4A45EACB-22E3-53EB-09D3-00F12FD04084}"/>
                  </a:ext>
                </a:extLst>
              </p:cNvPr>
              <p:cNvSpPr txBox="1"/>
              <p:nvPr/>
            </p:nvSpPr>
            <p:spPr>
              <a:xfrm>
                <a:off x="8528747" y="1675744"/>
                <a:ext cx="434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4A45EACB-22E3-53EB-09D3-00F12FD040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747" y="1675744"/>
                <a:ext cx="434125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60C43E9-068A-F13E-F687-1276B808CC28}"/>
                  </a:ext>
                </a:extLst>
              </p:cNvPr>
              <p:cNvSpPr txBox="1"/>
              <p:nvPr/>
            </p:nvSpPr>
            <p:spPr>
              <a:xfrm>
                <a:off x="8879648" y="1674475"/>
                <a:ext cx="2060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0,7658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60C43E9-068A-F13E-F687-1276B808C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9648" y="1674475"/>
                <a:ext cx="2060378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09211833-C520-F4D2-060C-163F2613B079}"/>
                  </a:ext>
                </a:extLst>
              </p:cNvPr>
              <p:cNvSpPr txBox="1"/>
              <p:nvPr/>
            </p:nvSpPr>
            <p:spPr>
              <a:xfrm>
                <a:off x="7346211" y="2509823"/>
                <a:ext cx="24333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49,98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09211833-C520-F4D2-060C-163F2613B0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211" y="2509823"/>
                <a:ext cx="243335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ector: Curvo 34">
            <a:extLst>
              <a:ext uri="{FF2B5EF4-FFF2-40B4-BE49-F238E27FC236}">
                <a16:creationId xmlns:a16="http://schemas.microsoft.com/office/drawing/2014/main" id="{5FF385E2-5AB1-28D6-3A48-39FCFD0A4A77}"/>
              </a:ext>
            </a:extLst>
          </p:cNvPr>
          <p:cNvCxnSpPr>
            <a:cxnSpLocks/>
          </p:cNvCxnSpPr>
          <p:nvPr/>
        </p:nvCxnSpPr>
        <p:spPr>
          <a:xfrm flipV="1">
            <a:off x="6590278" y="1936085"/>
            <a:ext cx="846868" cy="58416"/>
          </a:xfrm>
          <a:prstGeom prst="curvedConnector3">
            <a:avLst>
              <a:gd name="adj1" fmla="val 1143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orma Livre: Forma 49">
            <a:extLst>
              <a:ext uri="{FF2B5EF4-FFF2-40B4-BE49-F238E27FC236}">
                <a16:creationId xmlns:a16="http://schemas.microsoft.com/office/drawing/2014/main" id="{BF265996-55A0-2799-8A73-329127B45645}"/>
              </a:ext>
            </a:extLst>
          </p:cNvPr>
          <p:cNvSpPr/>
          <p:nvPr/>
        </p:nvSpPr>
        <p:spPr>
          <a:xfrm>
            <a:off x="5346441" y="1987420"/>
            <a:ext cx="1259632" cy="3881535"/>
          </a:xfrm>
          <a:custGeom>
            <a:avLst/>
            <a:gdLst>
              <a:gd name="connsiteX0" fmla="*/ 0 w 1259632"/>
              <a:gd name="connsiteY0" fmla="*/ 3881535 h 3881535"/>
              <a:gd name="connsiteX1" fmla="*/ 1073020 w 1259632"/>
              <a:gd name="connsiteY1" fmla="*/ 3275045 h 3881535"/>
              <a:gd name="connsiteX2" fmla="*/ 46653 w 1259632"/>
              <a:gd name="connsiteY2" fmla="*/ 653143 h 3881535"/>
              <a:gd name="connsiteX3" fmla="*/ 1259632 w 1259632"/>
              <a:gd name="connsiteY3" fmla="*/ 0 h 388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632" h="3881535">
                <a:moveTo>
                  <a:pt x="0" y="3881535"/>
                </a:moveTo>
                <a:cubicBezTo>
                  <a:pt x="532622" y="3847322"/>
                  <a:pt x="1065245" y="3813110"/>
                  <a:pt x="1073020" y="3275045"/>
                </a:cubicBezTo>
                <a:cubicBezTo>
                  <a:pt x="1080795" y="2736980"/>
                  <a:pt x="15551" y="1198984"/>
                  <a:pt x="46653" y="653143"/>
                </a:cubicBezTo>
                <a:cubicBezTo>
                  <a:pt x="77755" y="107302"/>
                  <a:pt x="1031032" y="77755"/>
                  <a:pt x="125963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6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/>
      <p:bldP spid="8" grpId="0"/>
      <p:bldP spid="9" grpId="0"/>
      <p:bldP spid="10" grpId="0" animBg="1"/>
      <p:bldP spid="10" grpId="1" animBg="1"/>
      <p:bldP spid="11" grpId="0" animBg="1"/>
      <p:bldP spid="11" grpId="1" animBg="1"/>
      <p:bldP spid="12" grpId="0"/>
      <p:bldP spid="13" grpId="0" animBg="1"/>
      <p:bldP spid="13" grpId="1" animBg="1"/>
      <p:bldP spid="14" grpId="0"/>
      <p:bldP spid="6" grpId="0"/>
      <p:bldP spid="15" grpId="0"/>
      <p:bldP spid="16" grpId="0" animBg="1"/>
      <p:bldP spid="16" grpId="1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2" grpId="0"/>
      <p:bldP spid="33" grpId="0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68047"/>
                <a:ext cx="10515600" cy="539803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t-BR" sz="2400" dirty="0"/>
                  <a:t>Encontre o valor de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2400" dirty="0"/>
                  <a:t> para cada figura abaixo.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68047"/>
                <a:ext cx="10515600" cy="5398030"/>
              </a:xfrm>
              <a:blipFill>
                <a:blip r:embed="rId2"/>
                <a:stretch>
                  <a:fillRect t="-15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riângulo isósceles 5">
            <a:extLst>
              <a:ext uri="{FF2B5EF4-FFF2-40B4-BE49-F238E27FC236}">
                <a16:creationId xmlns:a16="http://schemas.microsoft.com/office/drawing/2014/main" id="{F640C326-CF05-98C1-BDBA-B7AF2D04DE7B}"/>
              </a:ext>
            </a:extLst>
          </p:cNvPr>
          <p:cNvSpPr/>
          <p:nvPr/>
        </p:nvSpPr>
        <p:spPr>
          <a:xfrm>
            <a:off x="2097314" y="1610545"/>
            <a:ext cx="3031067" cy="1811867"/>
          </a:xfrm>
          <a:prstGeom prst="triangle">
            <a:avLst>
              <a:gd name="adj" fmla="val 60335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F0BCB2-7161-5E1F-B9BB-6B49E6D74E00}"/>
                  </a:ext>
                </a:extLst>
              </p:cNvPr>
              <p:cNvSpPr txBox="1"/>
              <p:nvPr/>
            </p:nvSpPr>
            <p:spPr>
              <a:xfrm>
                <a:off x="2694214" y="1993258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F0BCB2-7161-5E1F-B9BB-6B49E6D74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214" y="1993258"/>
                <a:ext cx="6858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o 7">
            <a:extLst>
              <a:ext uri="{FF2B5EF4-FFF2-40B4-BE49-F238E27FC236}">
                <a16:creationId xmlns:a16="http://schemas.microsoft.com/office/drawing/2014/main" id="{BE69EC1A-7C7E-8847-4542-9DEB5CB63E61}"/>
              </a:ext>
            </a:extLst>
          </p:cNvPr>
          <p:cNvSpPr/>
          <p:nvPr/>
        </p:nvSpPr>
        <p:spPr>
          <a:xfrm rot="1234909">
            <a:off x="1979784" y="2931060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07EC1E2-055B-C29A-ADE8-66702F30C1B0}"/>
                  </a:ext>
                </a:extLst>
              </p:cNvPr>
              <p:cNvSpPr txBox="1"/>
              <p:nvPr/>
            </p:nvSpPr>
            <p:spPr>
              <a:xfrm>
                <a:off x="2651289" y="2510469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=45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07EC1E2-055B-C29A-ADE8-66702F30C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289" y="2510469"/>
                <a:ext cx="685800" cy="830997"/>
              </a:xfrm>
              <a:prstGeom prst="rect">
                <a:avLst/>
              </a:prstGeom>
              <a:blipFill>
                <a:blip r:embed="rId4"/>
                <a:stretch>
                  <a:fillRect r="-767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029EA7D-801F-D4DB-69BA-0E4EA39545B5}"/>
                  </a:ext>
                </a:extLst>
              </p:cNvPr>
              <p:cNvSpPr txBox="1"/>
              <p:nvPr/>
            </p:nvSpPr>
            <p:spPr>
              <a:xfrm>
                <a:off x="3337089" y="3397013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029EA7D-801F-D4DB-69BA-0E4EA3954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089" y="3397013"/>
                <a:ext cx="6858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394E43A-BDCF-0595-8F07-B7E67764527A}"/>
                  </a:ext>
                </a:extLst>
              </p:cNvPr>
              <p:cNvSpPr txBox="1"/>
              <p:nvPr/>
            </p:nvSpPr>
            <p:spPr>
              <a:xfrm>
                <a:off x="4485506" y="215460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3,61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394E43A-BDCF-0595-8F07-B7E677645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506" y="2154605"/>
                <a:ext cx="685800" cy="461665"/>
              </a:xfrm>
              <a:prstGeom prst="rect">
                <a:avLst/>
              </a:prstGeom>
              <a:blipFill>
                <a:blip r:embed="rId6"/>
                <a:stretch>
                  <a:fillRect l="-2679" r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riângulo isósceles 11">
            <a:extLst>
              <a:ext uri="{FF2B5EF4-FFF2-40B4-BE49-F238E27FC236}">
                <a16:creationId xmlns:a16="http://schemas.microsoft.com/office/drawing/2014/main" id="{9CB3BC6D-0648-F00D-1457-462CEDDEC8A4}"/>
              </a:ext>
            </a:extLst>
          </p:cNvPr>
          <p:cNvSpPr/>
          <p:nvPr/>
        </p:nvSpPr>
        <p:spPr>
          <a:xfrm>
            <a:off x="6319723" y="1610545"/>
            <a:ext cx="3031067" cy="1811867"/>
          </a:xfrm>
          <a:prstGeom prst="triangle">
            <a:avLst>
              <a:gd name="adj" fmla="val 96438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442A784B-7CDF-ACA3-7054-25CA09C5F74B}"/>
              </a:ext>
            </a:extLst>
          </p:cNvPr>
          <p:cNvSpPr/>
          <p:nvPr/>
        </p:nvSpPr>
        <p:spPr>
          <a:xfrm rot="15497992">
            <a:off x="8955819" y="3172190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3FE69A85-3085-34CA-89B6-71FAEF4009CF}"/>
                  </a:ext>
                </a:extLst>
              </p:cNvPr>
              <p:cNvSpPr txBox="1"/>
              <p:nvPr/>
            </p:nvSpPr>
            <p:spPr>
              <a:xfrm>
                <a:off x="8635993" y="2879801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3FE69A85-3085-34CA-89B6-71FAEF400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993" y="2879801"/>
                <a:ext cx="68580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90086CA-A85C-F26E-BEE3-FA0D97197C2D}"/>
                  </a:ext>
                </a:extLst>
              </p:cNvPr>
              <p:cNvSpPr txBox="1"/>
              <p:nvPr/>
            </p:nvSpPr>
            <p:spPr>
              <a:xfrm>
                <a:off x="7559498" y="201665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90086CA-A85C-F26E-BEE3-FA0D97197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498" y="2016650"/>
                <a:ext cx="68580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BA1AC7A-120A-C74F-85CE-036D0A865827}"/>
                  </a:ext>
                </a:extLst>
              </p:cNvPr>
              <p:cNvSpPr txBox="1"/>
              <p:nvPr/>
            </p:nvSpPr>
            <p:spPr>
              <a:xfrm>
                <a:off x="7692802" y="336685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BA1AC7A-120A-C74F-85CE-036D0A865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802" y="3366852"/>
                <a:ext cx="68580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B0C11E3-28CD-5C73-580D-45377D0FEA3F}"/>
                  </a:ext>
                </a:extLst>
              </p:cNvPr>
              <p:cNvSpPr txBox="1"/>
              <p:nvPr/>
            </p:nvSpPr>
            <p:spPr>
              <a:xfrm>
                <a:off x="9142173" y="2215317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3,2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B0C11E3-28CD-5C73-580D-45377D0FE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2173" y="2215317"/>
                <a:ext cx="68580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riângulo isósceles 17">
            <a:extLst>
              <a:ext uri="{FF2B5EF4-FFF2-40B4-BE49-F238E27FC236}">
                <a16:creationId xmlns:a16="http://schemas.microsoft.com/office/drawing/2014/main" id="{2EB2AFB5-2051-8E3B-9926-9FA235409852}"/>
              </a:ext>
            </a:extLst>
          </p:cNvPr>
          <p:cNvSpPr/>
          <p:nvPr/>
        </p:nvSpPr>
        <p:spPr>
          <a:xfrm>
            <a:off x="2097313" y="4013227"/>
            <a:ext cx="3031067" cy="1811867"/>
          </a:xfrm>
          <a:prstGeom prst="triangle">
            <a:avLst>
              <a:gd name="adj" fmla="val 69832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4E81C66-857F-594D-14B3-EBCB826907D1}"/>
                  </a:ext>
                </a:extLst>
              </p:cNvPr>
              <p:cNvSpPr txBox="1"/>
              <p:nvPr/>
            </p:nvSpPr>
            <p:spPr>
              <a:xfrm>
                <a:off x="2606961" y="4890926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=40,35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4E81C66-857F-594D-14B3-EBCB82690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961" y="4890926"/>
                <a:ext cx="685800" cy="830997"/>
              </a:xfrm>
              <a:prstGeom prst="rect">
                <a:avLst/>
              </a:prstGeom>
              <a:blipFill>
                <a:blip r:embed="rId11"/>
                <a:stretch>
                  <a:fillRect r="-1357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o 19">
            <a:extLst>
              <a:ext uri="{FF2B5EF4-FFF2-40B4-BE49-F238E27FC236}">
                <a16:creationId xmlns:a16="http://schemas.microsoft.com/office/drawing/2014/main" id="{A9D62297-3CB2-45A8-ABF4-4DDF8EBE9DA7}"/>
              </a:ext>
            </a:extLst>
          </p:cNvPr>
          <p:cNvSpPr/>
          <p:nvPr/>
        </p:nvSpPr>
        <p:spPr>
          <a:xfrm rot="565228">
            <a:off x="2017913" y="5421181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72C2D16D-E8F1-3868-CC22-5BA4321B81F3}"/>
              </a:ext>
            </a:extLst>
          </p:cNvPr>
          <p:cNvSpPr/>
          <p:nvPr/>
        </p:nvSpPr>
        <p:spPr>
          <a:xfrm rot="8001128">
            <a:off x="3859330" y="3739072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50A46D1-19AF-04C8-6A07-70B721BD789A}"/>
                  </a:ext>
                </a:extLst>
              </p:cNvPr>
              <p:cNvSpPr txBox="1"/>
              <p:nvPr/>
            </p:nvSpPr>
            <p:spPr>
              <a:xfrm>
                <a:off x="3687079" y="3949003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=76,71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50A46D1-19AF-04C8-6A07-70B721BD7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079" y="3949003"/>
                <a:ext cx="685800" cy="830997"/>
              </a:xfrm>
              <a:prstGeom prst="rect">
                <a:avLst/>
              </a:prstGeom>
              <a:blipFill>
                <a:blip r:embed="rId12"/>
                <a:stretch>
                  <a:fillRect l="-8036" r="-135714" b="-95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98F256C-AE9A-9A45-6538-8BC38B7F3B9F}"/>
                  </a:ext>
                </a:extLst>
              </p:cNvPr>
              <p:cNvSpPr txBox="1"/>
              <p:nvPr/>
            </p:nvSpPr>
            <p:spPr>
              <a:xfrm>
                <a:off x="4695427" y="4844759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98F256C-AE9A-9A45-6538-8BC38B7F3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427" y="4844759"/>
                <a:ext cx="685800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B50F861F-5D2E-F6C7-F686-A992A39FE33A}"/>
                  </a:ext>
                </a:extLst>
              </p:cNvPr>
              <p:cNvSpPr txBox="1"/>
              <p:nvPr/>
            </p:nvSpPr>
            <p:spPr>
              <a:xfrm>
                <a:off x="2586783" y="447475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9,21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B50F861F-5D2E-F6C7-F686-A992A39FE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783" y="4474754"/>
                <a:ext cx="685800" cy="461665"/>
              </a:xfrm>
              <a:prstGeom prst="rect">
                <a:avLst/>
              </a:prstGeom>
              <a:blipFill>
                <a:blip r:embed="rId14"/>
                <a:stretch>
                  <a:fillRect l="-1770" r="-123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riângulo isósceles 24">
            <a:extLst>
              <a:ext uri="{FF2B5EF4-FFF2-40B4-BE49-F238E27FC236}">
                <a16:creationId xmlns:a16="http://schemas.microsoft.com/office/drawing/2014/main" id="{9BCB895A-6404-986F-F2E8-AF9AB2CA868E}"/>
              </a:ext>
            </a:extLst>
          </p:cNvPr>
          <p:cNvSpPr/>
          <p:nvPr/>
        </p:nvSpPr>
        <p:spPr>
          <a:xfrm rot="1493148">
            <a:off x="6498781" y="4150522"/>
            <a:ext cx="3031067" cy="1136227"/>
          </a:xfrm>
          <a:prstGeom prst="triangle">
            <a:avLst>
              <a:gd name="adj" fmla="val 41276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2DA7B21-9F8E-E3E3-D004-6121259A3BD2}"/>
                  </a:ext>
                </a:extLst>
              </p:cNvPr>
              <p:cNvSpPr txBox="1"/>
              <p:nvPr/>
            </p:nvSpPr>
            <p:spPr>
              <a:xfrm>
                <a:off x="8568487" y="4703796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5,56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2DA7B21-9F8E-E3E3-D004-6121259A3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487" y="4703796"/>
                <a:ext cx="685800" cy="461665"/>
              </a:xfrm>
              <a:prstGeom prst="rect">
                <a:avLst/>
              </a:prstGeom>
              <a:blipFill>
                <a:blip r:embed="rId15"/>
                <a:stretch>
                  <a:fillRect l="-3571" r="-133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C88D03C8-F9EA-81E6-3A81-3B3617862A97}"/>
                  </a:ext>
                </a:extLst>
              </p:cNvPr>
              <p:cNvSpPr txBox="1"/>
              <p:nvPr/>
            </p:nvSpPr>
            <p:spPr>
              <a:xfrm>
                <a:off x="7140389" y="5227488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7,01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C88D03C8-F9EA-81E6-3A81-3B3617862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389" y="5227488"/>
                <a:ext cx="685800" cy="461665"/>
              </a:xfrm>
              <a:prstGeom prst="rect">
                <a:avLst/>
              </a:prstGeom>
              <a:blipFill>
                <a:blip r:embed="rId16"/>
                <a:stretch>
                  <a:fillRect l="-1770" r="-123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o 27">
            <a:extLst>
              <a:ext uri="{FF2B5EF4-FFF2-40B4-BE49-F238E27FC236}">
                <a16:creationId xmlns:a16="http://schemas.microsoft.com/office/drawing/2014/main" id="{72651DA4-FD6A-1F14-0662-13AC6BB6A504}"/>
              </a:ext>
            </a:extLst>
          </p:cNvPr>
          <p:cNvSpPr/>
          <p:nvPr/>
        </p:nvSpPr>
        <p:spPr>
          <a:xfrm rot="9142439">
            <a:off x="7786517" y="3800429"/>
            <a:ext cx="731949" cy="602044"/>
          </a:xfrm>
          <a:prstGeom prst="arc">
            <a:avLst>
              <a:gd name="adj1" fmla="val 17486747"/>
              <a:gd name="adj2" fmla="val 1050435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29" name="Arco 28">
            <a:extLst>
              <a:ext uri="{FF2B5EF4-FFF2-40B4-BE49-F238E27FC236}">
                <a16:creationId xmlns:a16="http://schemas.microsoft.com/office/drawing/2014/main" id="{66305F17-99C7-2153-55B5-0E77E8207A23}"/>
              </a:ext>
            </a:extLst>
          </p:cNvPr>
          <p:cNvSpPr/>
          <p:nvPr/>
        </p:nvSpPr>
        <p:spPr>
          <a:xfrm rot="565228">
            <a:off x="6321866" y="4428582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4443ECDB-941F-3E01-0E67-210013D2BCFB}"/>
                  </a:ext>
                </a:extLst>
              </p:cNvPr>
              <p:cNvSpPr txBox="1"/>
              <p:nvPr/>
            </p:nvSpPr>
            <p:spPr>
              <a:xfrm>
                <a:off x="6794356" y="4364501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4443ECDB-941F-3E01-0E67-210013D2B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356" y="4364501"/>
                <a:ext cx="685800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5A991F3-910B-9368-EE71-8376E92D048D}"/>
                  </a:ext>
                </a:extLst>
              </p:cNvPr>
              <p:cNvSpPr txBox="1"/>
              <p:nvPr/>
            </p:nvSpPr>
            <p:spPr>
              <a:xfrm>
                <a:off x="7631946" y="4245516"/>
                <a:ext cx="19687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105,09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5A991F3-910B-9368-EE71-8376E92D0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946" y="4245516"/>
                <a:ext cx="1968760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 1">
            <a:extLst>
              <a:ext uri="{FF2B5EF4-FFF2-40B4-BE49-F238E27FC236}">
                <a16:creationId xmlns:a16="http://schemas.microsoft.com/office/drawing/2014/main" id="{24A87140-45E7-4DA9-1FB3-5716B3DC2704}"/>
              </a:ext>
            </a:extLst>
          </p:cNvPr>
          <p:cNvSpPr/>
          <p:nvPr/>
        </p:nvSpPr>
        <p:spPr>
          <a:xfrm>
            <a:off x="4527048" y="-1431388"/>
            <a:ext cx="3720890" cy="92486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95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  <a:endParaRPr lang="pt-BR" sz="7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600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78933"/>
                <a:ext cx="10515600" cy="539803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t-BR" sz="2400" dirty="0"/>
                  <a:t>Encontre o valor de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2400" dirty="0"/>
                  <a:t> para cada figura abaixo.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78933"/>
                <a:ext cx="10515600" cy="5398030"/>
              </a:xfrm>
              <a:blipFill>
                <a:blip r:embed="rId2"/>
                <a:stretch>
                  <a:fillRect t="-15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riângulo isósceles 5">
            <a:extLst>
              <a:ext uri="{FF2B5EF4-FFF2-40B4-BE49-F238E27FC236}">
                <a16:creationId xmlns:a16="http://schemas.microsoft.com/office/drawing/2014/main" id="{F640C326-CF05-98C1-BDBA-B7AF2D04DE7B}"/>
              </a:ext>
            </a:extLst>
          </p:cNvPr>
          <p:cNvSpPr/>
          <p:nvPr/>
        </p:nvSpPr>
        <p:spPr>
          <a:xfrm>
            <a:off x="2097314" y="1610545"/>
            <a:ext cx="3031067" cy="1811867"/>
          </a:xfrm>
          <a:prstGeom prst="triangle">
            <a:avLst>
              <a:gd name="adj" fmla="val 60335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F0BCB2-7161-5E1F-B9BB-6B49E6D74E00}"/>
                  </a:ext>
                </a:extLst>
              </p:cNvPr>
              <p:cNvSpPr txBox="1"/>
              <p:nvPr/>
            </p:nvSpPr>
            <p:spPr>
              <a:xfrm>
                <a:off x="2694214" y="1993258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F0BCB2-7161-5E1F-B9BB-6B49E6D74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214" y="1993258"/>
                <a:ext cx="6858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o 7">
            <a:extLst>
              <a:ext uri="{FF2B5EF4-FFF2-40B4-BE49-F238E27FC236}">
                <a16:creationId xmlns:a16="http://schemas.microsoft.com/office/drawing/2014/main" id="{BE69EC1A-7C7E-8847-4542-9DEB5CB63E61}"/>
              </a:ext>
            </a:extLst>
          </p:cNvPr>
          <p:cNvSpPr/>
          <p:nvPr/>
        </p:nvSpPr>
        <p:spPr>
          <a:xfrm rot="1234909">
            <a:off x="1979784" y="2931060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07EC1E2-055B-C29A-ADE8-66702F30C1B0}"/>
                  </a:ext>
                </a:extLst>
              </p:cNvPr>
              <p:cNvSpPr txBox="1"/>
              <p:nvPr/>
            </p:nvSpPr>
            <p:spPr>
              <a:xfrm>
                <a:off x="2651289" y="2510469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07EC1E2-055B-C29A-ADE8-66702F30C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289" y="2510469"/>
                <a:ext cx="685800" cy="830997"/>
              </a:xfrm>
              <a:prstGeom prst="rect">
                <a:avLst/>
              </a:prstGeom>
              <a:blipFill>
                <a:blip r:embed="rId4"/>
                <a:stretch>
                  <a:fillRect l="-3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029EA7D-801F-D4DB-69BA-0E4EA39545B5}"/>
                  </a:ext>
                </a:extLst>
              </p:cNvPr>
              <p:cNvSpPr txBox="1"/>
              <p:nvPr/>
            </p:nvSpPr>
            <p:spPr>
              <a:xfrm>
                <a:off x="3337089" y="3397013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029EA7D-801F-D4DB-69BA-0E4EA3954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089" y="3397013"/>
                <a:ext cx="6858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394E43A-BDCF-0595-8F07-B7E67764527A}"/>
                  </a:ext>
                </a:extLst>
              </p:cNvPr>
              <p:cNvSpPr txBox="1"/>
              <p:nvPr/>
            </p:nvSpPr>
            <p:spPr>
              <a:xfrm>
                <a:off x="4485506" y="215460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3,61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394E43A-BDCF-0595-8F07-B7E677645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506" y="2154605"/>
                <a:ext cx="685800" cy="461665"/>
              </a:xfrm>
              <a:prstGeom prst="rect">
                <a:avLst/>
              </a:prstGeom>
              <a:blipFill>
                <a:blip r:embed="rId6"/>
                <a:stretch>
                  <a:fillRect l="-2679" r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riângulo isósceles 11">
            <a:extLst>
              <a:ext uri="{FF2B5EF4-FFF2-40B4-BE49-F238E27FC236}">
                <a16:creationId xmlns:a16="http://schemas.microsoft.com/office/drawing/2014/main" id="{9CB3BC6D-0648-F00D-1457-462CEDDEC8A4}"/>
              </a:ext>
            </a:extLst>
          </p:cNvPr>
          <p:cNvSpPr/>
          <p:nvPr/>
        </p:nvSpPr>
        <p:spPr>
          <a:xfrm>
            <a:off x="6319723" y="1610545"/>
            <a:ext cx="3031067" cy="1811867"/>
          </a:xfrm>
          <a:prstGeom prst="triangle">
            <a:avLst>
              <a:gd name="adj" fmla="val 96438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442A784B-7CDF-ACA3-7054-25CA09C5F74B}"/>
              </a:ext>
            </a:extLst>
          </p:cNvPr>
          <p:cNvSpPr/>
          <p:nvPr/>
        </p:nvSpPr>
        <p:spPr>
          <a:xfrm rot="15497992">
            <a:off x="8955819" y="3172190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3FE69A85-3085-34CA-89B6-71FAEF4009CF}"/>
                  </a:ext>
                </a:extLst>
              </p:cNvPr>
              <p:cNvSpPr txBox="1"/>
              <p:nvPr/>
            </p:nvSpPr>
            <p:spPr>
              <a:xfrm>
                <a:off x="8635993" y="2879801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3FE69A85-3085-34CA-89B6-71FAEF400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993" y="2879801"/>
                <a:ext cx="68580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90086CA-A85C-F26E-BEE3-FA0D97197C2D}"/>
                  </a:ext>
                </a:extLst>
              </p:cNvPr>
              <p:cNvSpPr txBox="1"/>
              <p:nvPr/>
            </p:nvSpPr>
            <p:spPr>
              <a:xfrm>
                <a:off x="7559498" y="201665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90086CA-A85C-F26E-BEE3-FA0D97197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498" y="2016650"/>
                <a:ext cx="68580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BA1AC7A-120A-C74F-85CE-036D0A865827}"/>
                  </a:ext>
                </a:extLst>
              </p:cNvPr>
              <p:cNvSpPr txBox="1"/>
              <p:nvPr/>
            </p:nvSpPr>
            <p:spPr>
              <a:xfrm>
                <a:off x="7692802" y="336685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BA1AC7A-120A-C74F-85CE-036D0A865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802" y="3366852"/>
                <a:ext cx="68580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B0C11E3-28CD-5C73-580D-45377D0FEA3F}"/>
                  </a:ext>
                </a:extLst>
              </p:cNvPr>
              <p:cNvSpPr txBox="1"/>
              <p:nvPr/>
            </p:nvSpPr>
            <p:spPr>
              <a:xfrm>
                <a:off x="9142173" y="2215317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3,2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B0C11E3-28CD-5C73-580D-45377D0FE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2173" y="2215317"/>
                <a:ext cx="68580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riângulo isósceles 17">
            <a:extLst>
              <a:ext uri="{FF2B5EF4-FFF2-40B4-BE49-F238E27FC236}">
                <a16:creationId xmlns:a16="http://schemas.microsoft.com/office/drawing/2014/main" id="{2EB2AFB5-2051-8E3B-9926-9FA235409852}"/>
              </a:ext>
            </a:extLst>
          </p:cNvPr>
          <p:cNvSpPr/>
          <p:nvPr/>
        </p:nvSpPr>
        <p:spPr>
          <a:xfrm>
            <a:off x="2097313" y="4013227"/>
            <a:ext cx="3031067" cy="1811867"/>
          </a:xfrm>
          <a:prstGeom prst="triangle">
            <a:avLst>
              <a:gd name="adj" fmla="val 69832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4E81C66-857F-594D-14B3-EBCB826907D1}"/>
                  </a:ext>
                </a:extLst>
              </p:cNvPr>
              <p:cNvSpPr txBox="1"/>
              <p:nvPr/>
            </p:nvSpPr>
            <p:spPr>
              <a:xfrm>
                <a:off x="2737575" y="4985327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40,35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4E81C66-857F-594D-14B3-EBCB82690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575" y="4985327"/>
                <a:ext cx="685800" cy="830997"/>
              </a:xfrm>
              <a:prstGeom prst="rect">
                <a:avLst/>
              </a:prstGeom>
              <a:blipFill>
                <a:blip r:embed="rId11"/>
                <a:stretch>
                  <a:fillRect l="-1770" r="-486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o 19">
            <a:extLst>
              <a:ext uri="{FF2B5EF4-FFF2-40B4-BE49-F238E27FC236}">
                <a16:creationId xmlns:a16="http://schemas.microsoft.com/office/drawing/2014/main" id="{A9D62297-3CB2-45A8-ABF4-4DDF8EBE9DA7}"/>
              </a:ext>
            </a:extLst>
          </p:cNvPr>
          <p:cNvSpPr/>
          <p:nvPr/>
        </p:nvSpPr>
        <p:spPr>
          <a:xfrm rot="565228">
            <a:off x="2017913" y="5421181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72C2D16D-E8F1-3868-CC22-5BA4321B81F3}"/>
              </a:ext>
            </a:extLst>
          </p:cNvPr>
          <p:cNvSpPr/>
          <p:nvPr/>
        </p:nvSpPr>
        <p:spPr>
          <a:xfrm rot="8001128">
            <a:off x="3859330" y="3739072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50A46D1-19AF-04C8-6A07-70B721BD789A}"/>
                  </a:ext>
                </a:extLst>
              </p:cNvPr>
              <p:cNvSpPr txBox="1"/>
              <p:nvPr/>
            </p:nvSpPr>
            <p:spPr>
              <a:xfrm>
                <a:off x="3606309" y="4060877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76,71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50A46D1-19AF-04C8-6A07-70B721BD7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309" y="4060877"/>
                <a:ext cx="685800" cy="830997"/>
              </a:xfrm>
              <a:prstGeom prst="rect">
                <a:avLst/>
              </a:prstGeom>
              <a:blipFill>
                <a:blip r:embed="rId12"/>
                <a:stretch>
                  <a:fillRect l="-2679" r="-491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98F256C-AE9A-9A45-6538-8BC38B7F3B9F}"/>
                  </a:ext>
                </a:extLst>
              </p:cNvPr>
              <p:cNvSpPr txBox="1"/>
              <p:nvPr/>
            </p:nvSpPr>
            <p:spPr>
              <a:xfrm>
                <a:off x="4695427" y="4844759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98F256C-AE9A-9A45-6538-8BC38B7F3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427" y="4844759"/>
                <a:ext cx="685800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B50F861F-5D2E-F6C7-F686-A992A39FE33A}"/>
                  </a:ext>
                </a:extLst>
              </p:cNvPr>
              <p:cNvSpPr txBox="1"/>
              <p:nvPr/>
            </p:nvSpPr>
            <p:spPr>
              <a:xfrm>
                <a:off x="3380450" y="5823021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9,21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B50F861F-5D2E-F6C7-F686-A992A39FE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450" y="5823021"/>
                <a:ext cx="685800" cy="461665"/>
              </a:xfrm>
              <a:prstGeom prst="rect">
                <a:avLst/>
              </a:prstGeom>
              <a:blipFill>
                <a:blip r:embed="rId14"/>
                <a:stretch>
                  <a:fillRect l="-2679" r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riângulo isósceles 24">
            <a:extLst>
              <a:ext uri="{FF2B5EF4-FFF2-40B4-BE49-F238E27FC236}">
                <a16:creationId xmlns:a16="http://schemas.microsoft.com/office/drawing/2014/main" id="{9BCB895A-6404-986F-F2E8-AF9AB2CA868E}"/>
              </a:ext>
            </a:extLst>
          </p:cNvPr>
          <p:cNvSpPr/>
          <p:nvPr/>
        </p:nvSpPr>
        <p:spPr>
          <a:xfrm rot="1493148">
            <a:off x="6498781" y="4150522"/>
            <a:ext cx="3031067" cy="1136227"/>
          </a:xfrm>
          <a:prstGeom prst="triangle">
            <a:avLst>
              <a:gd name="adj" fmla="val 41276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2DA7B21-9F8E-E3E3-D004-6121259A3BD2}"/>
                  </a:ext>
                </a:extLst>
              </p:cNvPr>
              <p:cNvSpPr txBox="1"/>
              <p:nvPr/>
            </p:nvSpPr>
            <p:spPr>
              <a:xfrm>
                <a:off x="8499361" y="4589457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5,56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2DA7B21-9F8E-E3E3-D004-6121259A3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9361" y="4589457"/>
                <a:ext cx="685800" cy="461665"/>
              </a:xfrm>
              <a:prstGeom prst="rect">
                <a:avLst/>
              </a:prstGeom>
              <a:blipFill>
                <a:blip r:embed="rId15"/>
                <a:stretch>
                  <a:fillRect l="-2655" r="-132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C88D03C8-F9EA-81E6-3A81-3B3617862A97}"/>
                  </a:ext>
                </a:extLst>
              </p:cNvPr>
              <p:cNvSpPr txBox="1"/>
              <p:nvPr/>
            </p:nvSpPr>
            <p:spPr>
              <a:xfrm>
                <a:off x="7415278" y="530287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7,01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C88D03C8-F9EA-81E6-3A81-3B3617862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278" y="5302872"/>
                <a:ext cx="685800" cy="461665"/>
              </a:xfrm>
              <a:prstGeom prst="rect">
                <a:avLst/>
              </a:prstGeom>
              <a:blipFill>
                <a:blip r:embed="rId16"/>
                <a:stretch>
                  <a:fillRect l="-1770" r="-123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o 27">
            <a:extLst>
              <a:ext uri="{FF2B5EF4-FFF2-40B4-BE49-F238E27FC236}">
                <a16:creationId xmlns:a16="http://schemas.microsoft.com/office/drawing/2014/main" id="{72651DA4-FD6A-1F14-0662-13AC6BB6A504}"/>
              </a:ext>
            </a:extLst>
          </p:cNvPr>
          <p:cNvSpPr/>
          <p:nvPr/>
        </p:nvSpPr>
        <p:spPr>
          <a:xfrm rot="9142439">
            <a:off x="7786517" y="3800429"/>
            <a:ext cx="731949" cy="602044"/>
          </a:xfrm>
          <a:prstGeom prst="arc">
            <a:avLst>
              <a:gd name="adj1" fmla="val 17486747"/>
              <a:gd name="adj2" fmla="val 1050435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29" name="Arco 28">
            <a:extLst>
              <a:ext uri="{FF2B5EF4-FFF2-40B4-BE49-F238E27FC236}">
                <a16:creationId xmlns:a16="http://schemas.microsoft.com/office/drawing/2014/main" id="{66305F17-99C7-2153-55B5-0E77E8207A23}"/>
              </a:ext>
            </a:extLst>
          </p:cNvPr>
          <p:cNvSpPr/>
          <p:nvPr/>
        </p:nvSpPr>
        <p:spPr>
          <a:xfrm rot="565228">
            <a:off x="6321866" y="4428582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4443ECDB-941F-3E01-0E67-210013D2BCFB}"/>
                  </a:ext>
                </a:extLst>
              </p:cNvPr>
              <p:cNvSpPr txBox="1"/>
              <p:nvPr/>
            </p:nvSpPr>
            <p:spPr>
              <a:xfrm>
                <a:off x="6811777" y="4512858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4443ECDB-941F-3E01-0E67-210013D2B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777" y="4512858"/>
                <a:ext cx="685800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5A991F3-910B-9368-EE71-8376E92D048D}"/>
                  </a:ext>
                </a:extLst>
              </p:cNvPr>
              <p:cNvSpPr txBox="1"/>
              <p:nvPr/>
            </p:nvSpPr>
            <p:spPr>
              <a:xfrm>
                <a:off x="6773758" y="4267939"/>
                <a:ext cx="19687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105,09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5A991F3-910B-9368-EE71-8376E92D0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758" y="4267939"/>
                <a:ext cx="1968760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90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B47EB660-7C35-BF66-738E-878A803ECDFC}"/>
              </a:ext>
            </a:extLst>
          </p:cNvPr>
          <p:cNvSpPr/>
          <p:nvPr/>
        </p:nvSpPr>
        <p:spPr>
          <a:xfrm>
            <a:off x="3051110" y="1190086"/>
            <a:ext cx="5355772" cy="1670179"/>
          </a:xfrm>
          <a:prstGeom prst="triangle">
            <a:avLst>
              <a:gd name="adj" fmla="val 623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1F2A9CA-F4AB-E10E-EC2A-762B5501965A}"/>
                  </a:ext>
                </a:extLst>
              </p:cNvPr>
              <p:cNvSpPr txBox="1"/>
              <p:nvPr/>
            </p:nvSpPr>
            <p:spPr>
              <a:xfrm>
                <a:off x="6176865" y="769423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1F2A9CA-F4AB-E10E-EC2A-762B55019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865" y="769423"/>
                <a:ext cx="55983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FC51B7CF-7097-2AD3-7F49-26C417E27646}"/>
                  </a:ext>
                </a:extLst>
              </p:cNvPr>
              <p:cNvSpPr txBox="1"/>
              <p:nvPr/>
            </p:nvSpPr>
            <p:spPr>
              <a:xfrm>
                <a:off x="8232710" y="2771191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FC51B7CF-7097-2AD3-7F49-26C417E27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2710" y="2771191"/>
                <a:ext cx="55983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6E8123E-4569-6DBC-9526-EEFA8A5CCA7F}"/>
                  </a:ext>
                </a:extLst>
              </p:cNvPr>
              <p:cNvSpPr txBox="1"/>
              <p:nvPr/>
            </p:nvSpPr>
            <p:spPr>
              <a:xfrm>
                <a:off x="2870718" y="2784834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6E8123E-4569-6DBC-9526-EEFA8A5CC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718" y="2784834"/>
                <a:ext cx="55983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A95D9C8-E2BE-27AA-C8DC-0ABFF9BBF929}"/>
                  </a:ext>
                </a:extLst>
              </p:cNvPr>
              <p:cNvSpPr txBox="1"/>
              <p:nvPr/>
            </p:nvSpPr>
            <p:spPr>
              <a:xfrm>
                <a:off x="5796475" y="2860265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A95D9C8-E2BE-27AA-C8DC-0ABFF9BBF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475" y="2860265"/>
                <a:ext cx="55983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C3913E4-FEED-6C05-FADA-DB76BAED28AE}"/>
                  </a:ext>
                </a:extLst>
              </p:cNvPr>
              <p:cNvSpPr txBox="1"/>
              <p:nvPr/>
            </p:nvSpPr>
            <p:spPr>
              <a:xfrm>
                <a:off x="7246775" y="1515518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C3913E4-FEED-6C05-FADA-DB76BAED2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775" y="1515518"/>
                <a:ext cx="55983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FA34AC5-1136-CB7B-0537-FF92F2AB5C12}"/>
                  </a:ext>
                </a:extLst>
              </p:cNvPr>
              <p:cNvSpPr txBox="1"/>
              <p:nvPr/>
            </p:nvSpPr>
            <p:spPr>
              <a:xfrm>
                <a:off x="4388499" y="1515518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FA34AC5-1136-CB7B-0537-FF92F2AB5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499" y="1515518"/>
                <a:ext cx="55983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o 10">
            <a:extLst>
              <a:ext uri="{FF2B5EF4-FFF2-40B4-BE49-F238E27FC236}">
                <a16:creationId xmlns:a16="http://schemas.microsoft.com/office/drawing/2014/main" id="{46ACA5A7-5815-2E03-027C-F0E01F4FE25C}"/>
              </a:ext>
            </a:extLst>
          </p:cNvPr>
          <p:cNvSpPr/>
          <p:nvPr/>
        </p:nvSpPr>
        <p:spPr>
          <a:xfrm>
            <a:off x="3346582" y="2476500"/>
            <a:ext cx="625151" cy="672581"/>
          </a:xfrm>
          <a:prstGeom prst="arc">
            <a:avLst>
              <a:gd name="adj1" fmla="val 17486747"/>
              <a:gd name="adj2" fmla="val 700456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A2B1DFB1-8DAD-DD60-71F8-A86B80A1A3B3}"/>
              </a:ext>
            </a:extLst>
          </p:cNvPr>
          <p:cNvSpPr/>
          <p:nvPr/>
        </p:nvSpPr>
        <p:spPr>
          <a:xfrm rot="14407360">
            <a:off x="7752749" y="2476499"/>
            <a:ext cx="625151" cy="672581"/>
          </a:xfrm>
          <a:prstGeom prst="arc">
            <a:avLst>
              <a:gd name="adj1" fmla="val 17486747"/>
              <a:gd name="adj2" fmla="val 700456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D1835ACE-93CB-1F09-7D97-A56F115AB8E5}"/>
              </a:ext>
            </a:extLst>
          </p:cNvPr>
          <p:cNvSpPr/>
          <p:nvPr/>
        </p:nvSpPr>
        <p:spPr>
          <a:xfrm rot="7317299">
            <a:off x="6075831" y="816065"/>
            <a:ext cx="625151" cy="672581"/>
          </a:xfrm>
          <a:prstGeom prst="arc">
            <a:avLst>
              <a:gd name="adj1" fmla="val 17159633"/>
              <a:gd name="adj2" fmla="val 1422557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C457AA85-DA64-C9B9-2308-0EDFDBBBC574}"/>
                  </a:ext>
                </a:extLst>
              </p:cNvPr>
              <p:cNvSpPr txBox="1"/>
              <p:nvPr/>
            </p:nvSpPr>
            <p:spPr>
              <a:xfrm>
                <a:off x="6060529" y="1477941"/>
                <a:ext cx="559837" cy="536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Â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C457AA85-DA64-C9B9-2308-0EDFDBBBC5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529" y="1477941"/>
                <a:ext cx="559837" cy="5367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4D33C865-2B71-4CD0-5780-08B20E490842}"/>
                  </a:ext>
                </a:extLst>
              </p:cNvPr>
              <p:cNvSpPr txBox="1"/>
              <p:nvPr/>
            </p:nvSpPr>
            <p:spPr>
              <a:xfrm>
                <a:off x="7245361" y="2337635"/>
                <a:ext cx="559837" cy="53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4D33C865-2B71-4CD0-5780-08B20E490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361" y="2337635"/>
                <a:ext cx="559837" cy="5377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3FE6963D-ECB1-9B39-A9F7-EDA801788498}"/>
                  </a:ext>
                </a:extLst>
              </p:cNvPr>
              <p:cNvSpPr txBox="1"/>
              <p:nvPr/>
            </p:nvSpPr>
            <p:spPr>
              <a:xfrm>
                <a:off x="3872206" y="2350607"/>
                <a:ext cx="559837" cy="53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3FE6963D-ECB1-9B39-A9F7-EDA801788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206" y="2350607"/>
                <a:ext cx="559837" cy="5377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44B3435-2467-405A-F9C4-7BA7192E411B}"/>
                  </a:ext>
                </a:extLst>
              </p:cNvPr>
              <p:cNvSpPr txBox="1"/>
              <p:nvPr/>
            </p:nvSpPr>
            <p:spPr>
              <a:xfrm>
                <a:off x="1160105" y="4330653"/>
                <a:ext cx="581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44B3435-2467-405A-F9C4-7BA7192E4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105" y="4330653"/>
                <a:ext cx="58160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334061BA-E326-DCE1-5587-4994F03C74CF}"/>
                  </a:ext>
                </a:extLst>
              </p:cNvPr>
              <p:cNvSpPr txBox="1"/>
              <p:nvPr/>
            </p:nvSpPr>
            <p:spPr>
              <a:xfrm>
                <a:off x="-157064" y="4993673"/>
                <a:ext cx="6882882" cy="578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334061BA-E326-DCE1-5587-4994F03C7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7064" y="4993673"/>
                <a:ext cx="6882882" cy="5786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8DF7910F-BA13-995E-2F3E-D4CA43AF3EAF}"/>
                  </a:ext>
                </a:extLst>
              </p:cNvPr>
              <p:cNvSpPr txBox="1"/>
              <p:nvPr/>
            </p:nvSpPr>
            <p:spPr>
              <a:xfrm>
                <a:off x="-128727" y="5560021"/>
                <a:ext cx="6882882" cy="578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acc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8DF7910F-BA13-995E-2F3E-D4CA43AF3E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8727" y="5560021"/>
                <a:ext cx="6882882" cy="5786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E078845B-8872-4F3A-D5BC-D745AF354064}"/>
                  </a:ext>
                </a:extLst>
              </p:cNvPr>
              <p:cNvSpPr txBox="1"/>
              <p:nvPr/>
            </p:nvSpPr>
            <p:spPr>
              <a:xfrm>
                <a:off x="-390331" y="3651577"/>
                <a:ext cx="68828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𝐿𝑒𝑖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𝑑𝑜𝑠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𝐶𝑜𝑠𝑠𝑒𝑛𝑜𝑠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E078845B-8872-4F3A-D5BC-D745AF354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0331" y="3651577"/>
                <a:ext cx="6882882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3424E14B-F0DD-FB3F-5AE8-4880332418B0}"/>
                  </a:ext>
                </a:extLst>
              </p:cNvPr>
              <p:cNvSpPr txBox="1"/>
              <p:nvPr/>
            </p:nvSpPr>
            <p:spPr>
              <a:xfrm>
                <a:off x="1615829" y="4378798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3424E14B-F0DD-FB3F-5AE8-488033241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829" y="4378798"/>
                <a:ext cx="904914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B86A06B-1090-BFAE-43ED-63C5D0CD041C}"/>
                  </a:ext>
                </a:extLst>
              </p:cNvPr>
              <p:cNvSpPr txBox="1"/>
              <p:nvPr/>
            </p:nvSpPr>
            <p:spPr>
              <a:xfrm>
                <a:off x="2346805" y="4384083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B86A06B-1090-BFAE-43ED-63C5D0CD0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805" y="4384083"/>
                <a:ext cx="904914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CFA85243-3D88-E5F8-9414-B3654514052E}"/>
                  </a:ext>
                </a:extLst>
              </p:cNvPr>
              <p:cNvSpPr txBox="1"/>
              <p:nvPr/>
            </p:nvSpPr>
            <p:spPr>
              <a:xfrm>
                <a:off x="3051110" y="4389368"/>
                <a:ext cx="1091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CFA85243-3D88-E5F8-9414-B365451405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110" y="4389368"/>
                <a:ext cx="1091498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BC857F6E-70A2-737B-6E63-DEDD4F2202B6}"/>
                  </a:ext>
                </a:extLst>
              </p:cNvPr>
              <p:cNvSpPr txBox="1"/>
              <p:nvPr/>
            </p:nvSpPr>
            <p:spPr>
              <a:xfrm>
                <a:off x="3956024" y="4351474"/>
                <a:ext cx="1377524" cy="578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acc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BC857F6E-70A2-737B-6E63-DEDD4F220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024" y="4351474"/>
                <a:ext cx="1377524" cy="57868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3785594A-7003-59CD-D0CF-FA8B9007FF28}"/>
              </a:ext>
            </a:extLst>
          </p:cNvPr>
          <p:cNvSpPr/>
          <p:nvPr/>
        </p:nvSpPr>
        <p:spPr>
          <a:xfrm>
            <a:off x="5848738" y="2941350"/>
            <a:ext cx="494523" cy="42776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00C6E926-9E56-71A9-AABA-32EB4D558104}"/>
              </a:ext>
            </a:extLst>
          </p:cNvPr>
          <p:cNvSpPr/>
          <p:nvPr/>
        </p:nvSpPr>
        <p:spPr>
          <a:xfrm>
            <a:off x="4432043" y="1586930"/>
            <a:ext cx="494523" cy="42776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4450E43A-6E36-98F1-492E-CD8CF60BCE5C}"/>
              </a:ext>
            </a:extLst>
          </p:cNvPr>
          <p:cNvSpPr/>
          <p:nvPr/>
        </p:nvSpPr>
        <p:spPr>
          <a:xfrm>
            <a:off x="7278017" y="1568280"/>
            <a:ext cx="494523" cy="42776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F4E9594B-1928-6A9E-AD94-D1EBABA4E4A6}"/>
              </a:ext>
            </a:extLst>
          </p:cNvPr>
          <p:cNvSpPr/>
          <p:nvPr/>
        </p:nvSpPr>
        <p:spPr>
          <a:xfrm>
            <a:off x="6125843" y="1521467"/>
            <a:ext cx="494523" cy="42776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02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3" grpId="0"/>
      <p:bldP spid="25" grpId="0"/>
      <p:bldP spid="27" grpId="0"/>
      <p:bldP spid="28" grpId="0"/>
      <p:bldP spid="29" grpId="0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B47EB660-7C35-BF66-738E-878A803ECDFC}"/>
              </a:ext>
            </a:extLst>
          </p:cNvPr>
          <p:cNvSpPr/>
          <p:nvPr/>
        </p:nvSpPr>
        <p:spPr>
          <a:xfrm>
            <a:off x="3051110" y="1190086"/>
            <a:ext cx="5355772" cy="1670179"/>
          </a:xfrm>
          <a:prstGeom prst="triangle">
            <a:avLst>
              <a:gd name="adj" fmla="val 623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1F2A9CA-F4AB-E10E-EC2A-762B5501965A}"/>
                  </a:ext>
                </a:extLst>
              </p:cNvPr>
              <p:cNvSpPr txBox="1"/>
              <p:nvPr/>
            </p:nvSpPr>
            <p:spPr>
              <a:xfrm>
                <a:off x="6176865" y="769423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1F2A9CA-F4AB-E10E-EC2A-762B55019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865" y="769423"/>
                <a:ext cx="55983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FC51B7CF-7097-2AD3-7F49-26C417E27646}"/>
                  </a:ext>
                </a:extLst>
              </p:cNvPr>
              <p:cNvSpPr txBox="1"/>
              <p:nvPr/>
            </p:nvSpPr>
            <p:spPr>
              <a:xfrm>
                <a:off x="8232710" y="2771191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FC51B7CF-7097-2AD3-7F49-26C417E27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2710" y="2771191"/>
                <a:ext cx="55983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6E8123E-4569-6DBC-9526-EEFA8A5CCA7F}"/>
                  </a:ext>
                </a:extLst>
              </p:cNvPr>
              <p:cNvSpPr txBox="1"/>
              <p:nvPr/>
            </p:nvSpPr>
            <p:spPr>
              <a:xfrm>
                <a:off x="2870718" y="2784834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6E8123E-4569-6DBC-9526-EEFA8A5CC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718" y="2784834"/>
                <a:ext cx="55983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A95D9C8-E2BE-27AA-C8DC-0ABFF9BBF929}"/>
                  </a:ext>
                </a:extLst>
              </p:cNvPr>
              <p:cNvSpPr txBox="1"/>
              <p:nvPr/>
            </p:nvSpPr>
            <p:spPr>
              <a:xfrm>
                <a:off x="5828569" y="2879416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A95D9C8-E2BE-27AA-C8DC-0ABFF9BBF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569" y="2879416"/>
                <a:ext cx="55983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C3913E4-FEED-6C05-FADA-DB76BAED28AE}"/>
                  </a:ext>
                </a:extLst>
              </p:cNvPr>
              <p:cNvSpPr txBox="1"/>
              <p:nvPr/>
            </p:nvSpPr>
            <p:spPr>
              <a:xfrm>
                <a:off x="7246775" y="1515518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C3913E4-FEED-6C05-FADA-DB76BAED2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775" y="1515518"/>
                <a:ext cx="55983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FA34AC5-1136-CB7B-0537-FF92F2AB5C12}"/>
                  </a:ext>
                </a:extLst>
              </p:cNvPr>
              <p:cNvSpPr txBox="1"/>
              <p:nvPr/>
            </p:nvSpPr>
            <p:spPr>
              <a:xfrm>
                <a:off x="4388499" y="1515518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FA34AC5-1136-CB7B-0537-FF92F2AB5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499" y="1515518"/>
                <a:ext cx="55983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o 10">
            <a:extLst>
              <a:ext uri="{FF2B5EF4-FFF2-40B4-BE49-F238E27FC236}">
                <a16:creationId xmlns:a16="http://schemas.microsoft.com/office/drawing/2014/main" id="{46ACA5A7-5815-2E03-027C-F0E01F4FE25C}"/>
              </a:ext>
            </a:extLst>
          </p:cNvPr>
          <p:cNvSpPr/>
          <p:nvPr/>
        </p:nvSpPr>
        <p:spPr>
          <a:xfrm>
            <a:off x="3346582" y="2476500"/>
            <a:ext cx="625151" cy="672581"/>
          </a:xfrm>
          <a:prstGeom prst="arc">
            <a:avLst>
              <a:gd name="adj1" fmla="val 17486747"/>
              <a:gd name="adj2" fmla="val 700456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A2B1DFB1-8DAD-DD60-71F8-A86B80A1A3B3}"/>
              </a:ext>
            </a:extLst>
          </p:cNvPr>
          <p:cNvSpPr/>
          <p:nvPr/>
        </p:nvSpPr>
        <p:spPr>
          <a:xfrm rot="14407360">
            <a:off x="7752749" y="2476499"/>
            <a:ext cx="625151" cy="672581"/>
          </a:xfrm>
          <a:prstGeom prst="arc">
            <a:avLst>
              <a:gd name="adj1" fmla="val 17486747"/>
              <a:gd name="adj2" fmla="val 700456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D1835ACE-93CB-1F09-7D97-A56F115AB8E5}"/>
              </a:ext>
            </a:extLst>
          </p:cNvPr>
          <p:cNvSpPr/>
          <p:nvPr/>
        </p:nvSpPr>
        <p:spPr>
          <a:xfrm rot="7317299">
            <a:off x="6075831" y="816065"/>
            <a:ext cx="625151" cy="672581"/>
          </a:xfrm>
          <a:prstGeom prst="arc">
            <a:avLst>
              <a:gd name="adj1" fmla="val 17159633"/>
              <a:gd name="adj2" fmla="val 1422557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C457AA85-DA64-C9B9-2308-0EDFDBBBC574}"/>
                  </a:ext>
                </a:extLst>
              </p:cNvPr>
              <p:cNvSpPr txBox="1"/>
              <p:nvPr/>
            </p:nvSpPr>
            <p:spPr>
              <a:xfrm>
                <a:off x="6060529" y="1477941"/>
                <a:ext cx="559837" cy="536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Â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C457AA85-DA64-C9B9-2308-0EDFDBBBC5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529" y="1477941"/>
                <a:ext cx="559837" cy="5367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4D33C865-2B71-4CD0-5780-08B20E490842}"/>
                  </a:ext>
                </a:extLst>
              </p:cNvPr>
              <p:cNvSpPr txBox="1"/>
              <p:nvPr/>
            </p:nvSpPr>
            <p:spPr>
              <a:xfrm>
                <a:off x="7245361" y="2337635"/>
                <a:ext cx="559837" cy="53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4D33C865-2B71-4CD0-5780-08B20E490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361" y="2337635"/>
                <a:ext cx="559837" cy="5377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3FE6963D-ECB1-9B39-A9F7-EDA801788498}"/>
                  </a:ext>
                </a:extLst>
              </p:cNvPr>
              <p:cNvSpPr txBox="1"/>
              <p:nvPr/>
            </p:nvSpPr>
            <p:spPr>
              <a:xfrm>
                <a:off x="3872206" y="2350607"/>
                <a:ext cx="559837" cy="53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3FE6963D-ECB1-9B39-A9F7-EDA801788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206" y="2350607"/>
                <a:ext cx="559837" cy="5377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44B3435-2467-405A-F9C4-7BA7192E411B}"/>
                  </a:ext>
                </a:extLst>
              </p:cNvPr>
              <p:cNvSpPr txBox="1"/>
              <p:nvPr/>
            </p:nvSpPr>
            <p:spPr>
              <a:xfrm>
                <a:off x="1160105" y="4297665"/>
                <a:ext cx="581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44B3435-2467-405A-F9C4-7BA7192E4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105" y="4297665"/>
                <a:ext cx="58160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334061BA-E326-DCE1-5587-4994F03C74CF}"/>
                  </a:ext>
                </a:extLst>
              </p:cNvPr>
              <p:cNvSpPr txBox="1"/>
              <p:nvPr/>
            </p:nvSpPr>
            <p:spPr>
              <a:xfrm>
                <a:off x="-157064" y="4993673"/>
                <a:ext cx="6882882" cy="578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334061BA-E326-DCE1-5587-4994F03C7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7064" y="4993673"/>
                <a:ext cx="6882882" cy="5786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8DF7910F-BA13-995E-2F3E-D4CA43AF3EAF}"/>
                  </a:ext>
                </a:extLst>
              </p:cNvPr>
              <p:cNvSpPr txBox="1"/>
              <p:nvPr/>
            </p:nvSpPr>
            <p:spPr>
              <a:xfrm>
                <a:off x="-128727" y="5560021"/>
                <a:ext cx="6882882" cy="578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acc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8DF7910F-BA13-995E-2F3E-D4CA43AF3E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8727" y="5560021"/>
                <a:ext cx="6882882" cy="5786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E078845B-8872-4F3A-D5BC-D745AF354064}"/>
                  </a:ext>
                </a:extLst>
              </p:cNvPr>
              <p:cNvSpPr txBox="1"/>
              <p:nvPr/>
            </p:nvSpPr>
            <p:spPr>
              <a:xfrm>
                <a:off x="-390331" y="3618589"/>
                <a:ext cx="68828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𝐿𝑒𝑖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𝑑𝑜𝑠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𝐶𝑜𝑠𝑠𝑒𝑛𝑜𝑠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E078845B-8872-4F3A-D5BC-D745AF354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0331" y="3618589"/>
                <a:ext cx="6882882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50256D92-E6B9-DCB2-A949-F59F0E7859F6}"/>
                  </a:ext>
                </a:extLst>
              </p:cNvPr>
              <p:cNvSpPr txBox="1"/>
              <p:nvPr/>
            </p:nvSpPr>
            <p:spPr>
              <a:xfrm>
                <a:off x="7618021" y="3619270"/>
                <a:ext cx="35331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𝐿𝑒𝑖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𝑑𝑜𝑠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𝑆𝑒𝑛𝑜𝑠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50256D92-E6B9-DCB2-A949-F59F0E785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021" y="3619270"/>
                <a:ext cx="3533188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3424E14B-F0DD-FB3F-5AE8-4880332418B0}"/>
                  </a:ext>
                </a:extLst>
              </p:cNvPr>
              <p:cNvSpPr txBox="1"/>
              <p:nvPr/>
            </p:nvSpPr>
            <p:spPr>
              <a:xfrm>
                <a:off x="1615829" y="4345810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3424E14B-F0DD-FB3F-5AE8-488033241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829" y="4345810"/>
                <a:ext cx="904914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B86A06B-1090-BFAE-43ED-63C5D0CD041C}"/>
                  </a:ext>
                </a:extLst>
              </p:cNvPr>
              <p:cNvSpPr txBox="1"/>
              <p:nvPr/>
            </p:nvSpPr>
            <p:spPr>
              <a:xfrm>
                <a:off x="2346805" y="4351095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B86A06B-1090-BFAE-43ED-63C5D0CD0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805" y="4351095"/>
                <a:ext cx="904914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CFA85243-3D88-E5F8-9414-B3654514052E}"/>
                  </a:ext>
                </a:extLst>
              </p:cNvPr>
              <p:cNvSpPr txBox="1"/>
              <p:nvPr/>
            </p:nvSpPr>
            <p:spPr>
              <a:xfrm>
                <a:off x="3051110" y="4356380"/>
                <a:ext cx="1091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CFA85243-3D88-E5F8-9414-B365451405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110" y="4356380"/>
                <a:ext cx="1091498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BC857F6E-70A2-737B-6E63-DEDD4F2202B6}"/>
                  </a:ext>
                </a:extLst>
              </p:cNvPr>
              <p:cNvSpPr txBox="1"/>
              <p:nvPr/>
            </p:nvSpPr>
            <p:spPr>
              <a:xfrm>
                <a:off x="3956024" y="4318486"/>
                <a:ext cx="1377524" cy="578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acc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BC857F6E-70A2-737B-6E63-DEDD4F220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024" y="4318486"/>
                <a:ext cx="1377524" cy="57868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Elipse 32">
            <a:extLst>
              <a:ext uri="{FF2B5EF4-FFF2-40B4-BE49-F238E27FC236}">
                <a16:creationId xmlns:a16="http://schemas.microsoft.com/office/drawing/2014/main" id="{F4E9594B-1928-6A9E-AD94-D1EBABA4E4A6}"/>
              </a:ext>
            </a:extLst>
          </p:cNvPr>
          <p:cNvSpPr/>
          <p:nvPr/>
        </p:nvSpPr>
        <p:spPr>
          <a:xfrm>
            <a:off x="6093185" y="1532435"/>
            <a:ext cx="494523" cy="42776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72917068-2CB3-1AFF-A335-963877354606}"/>
                  </a:ext>
                </a:extLst>
              </p:cNvPr>
              <p:cNvSpPr txBox="1"/>
              <p:nvPr/>
            </p:nvSpPr>
            <p:spPr>
              <a:xfrm>
                <a:off x="6960265" y="4453693"/>
                <a:ext cx="1278154" cy="827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72917068-2CB3-1AFF-A335-963877354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265" y="4453693"/>
                <a:ext cx="1278154" cy="82766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lipse 1">
            <a:extLst>
              <a:ext uri="{FF2B5EF4-FFF2-40B4-BE49-F238E27FC236}">
                <a16:creationId xmlns:a16="http://schemas.microsoft.com/office/drawing/2014/main" id="{FFFD36B6-488C-6A7E-844B-5C34B47F1FD3}"/>
              </a:ext>
            </a:extLst>
          </p:cNvPr>
          <p:cNvSpPr/>
          <p:nvPr/>
        </p:nvSpPr>
        <p:spPr>
          <a:xfrm>
            <a:off x="5873411" y="2947281"/>
            <a:ext cx="494523" cy="42776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65B6A25D-765E-CF1D-7DB0-2D48C03D6B66}"/>
                  </a:ext>
                </a:extLst>
              </p:cNvPr>
              <p:cNvSpPr txBox="1"/>
              <p:nvPr/>
            </p:nvSpPr>
            <p:spPr>
              <a:xfrm>
                <a:off x="6997069" y="4461349"/>
                <a:ext cx="1278154" cy="1006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65B6A25D-765E-CF1D-7DB0-2D48C03D6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069" y="4461349"/>
                <a:ext cx="1278154" cy="100636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12C08DB3-86FB-E86E-9F18-090D3D1883EC}"/>
                  </a:ext>
                </a:extLst>
              </p:cNvPr>
              <p:cNvSpPr txBox="1"/>
              <p:nvPr/>
            </p:nvSpPr>
            <p:spPr>
              <a:xfrm>
                <a:off x="6957329" y="4613220"/>
                <a:ext cx="1278154" cy="673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12C08DB3-86FB-E86E-9F18-090D3D188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329" y="4613220"/>
                <a:ext cx="1278154" cy="67390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754C5BB2-B0E1-AE00-7ED2-271E4EAC78AB}"/>
                  </a:ext>
                </a:extLst>
              </p:cNvPr>
              <p:cNvSpPr txBox="1"/>
              <p:nvPr/>
            </p:nvSpPr>
            <p:spPr>
              <a:xfrm>
                <a:off x="10009074" y="4451749"/>
                <a:ext cx="1278154" cy="827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754C5BB2-B0E1-AE00-7ED2-271E4EAC7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9074" y="4451749"/>
                <a:ext cx="1278154" cy="82747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6A28C822-AC55-DBD4-0EA2-4D1FA141A26E}"/>
                  </a:ext>
                </a:extLst>
              </p:cNvPr>
              <p:cNvSpPr txBox="1"/>
              <p:nvPr/>
            </p:nvSpPr>
            <p:spPr>
              <a:xfrm>
                <a:off x="10044071" y="4453260"/>
                <a:ext cx="1278154" cy="975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6A28C822-AC55-DBD4-0EA2-4D1FA141A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4071" y="4453260"/>
                <a:ext cx="1278154" cy="97552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718CAB6-2308-BF7C-3C10-0F142E79CCFA}"/>
                  </a:ext>
                </a:extLst>
              </p:cNvPr>
              <p:cNvSpPr txBox="1"/>
              <p:nvPr/>
            </p:nvSpPr>
            <p:spPr>
              <a:xfrm>
                <a:off x="10009074" y="4598986"/>
                <a:ext cx="1278154" cy="673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718CAB6-2308-BF7C-3C10-0F142E79C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9074" y="4598986"/>
                <a:ext cx="1278154" cy="67390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6A502C0E-B942-FFE4-DA5E-158D6651911A}"/>
                  </a:ext>
                </a:extLst>
              </p:cNvPr>
              <p:cNvSpPr txBox="1"/>
              <p:nvPr/>
            </p:nvSpPr>
            <p:spPr>
              <a:xfrm>
                <a:off x="8201875" y="4620809"/>
                <a:ext cx="434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6A502C0E-B942-FFE4-DA5E-158D66519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875" y="4620809"/>
                <a:ext cx="434125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8156E2C6-3942-371D-8BD4-F9E9EE6159BE}"/>
                  </a:ext>
                </a:extLst>
              </p:cNvPr>
              <p:cNvSpPr txBox="1"/>
              <p:nvPr/>
            </p:nvSpPr>
            <p:spPr>
              <a:xfrm>
                <a:off x="8530237" y="4377074"/>
                <a:ext cx="1278154" cy="907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8156E2C6-3942-371D-8BD4-F9E9EE615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237" y="4377074"/>
                <a:ext cx="1278154" cy="90774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1DBEBDB3-15FE-C562-25E4-B962B8E415DF}"/>
                  </a:ext>
                </a:extLst>
              </p:cNvPr>
              <p:cNvSpPr txBox="1"/>
              <p:nvPr/>
            </p:nvSpPr>
            <p:spPr>
              <a:xfrm>
                <a:off x="8558574" y="4376220"/>
                <a:ext cx="1278154" cy="1055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1DBEBDB3-15FE-C562-25E4-B962B8E41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8574" y="4376220"/>
                <a:ext cx="1278154" cy="105580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3D70DDF0-ED99-A0D9-9E15-261C12C3FADA}"/>
                  </a:ext>
                </a:extLst>
              </p:cNvPr>
              <p:cNvSpPr txBox="1"/>
              <p:nvPr/>
            </p:nvSpPr>
            <p:spPr>
              <a:xfrm>
                <a:off x="8551391" y="4599563"/>
                <a:ext cx="1278154" cy="673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3D70DDF0-ED99-A0D9-9E15-261C12C3F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1391" y="4599563"/>
                <a:ext cx="1278154" cy="67390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E831D4B8-4AB0-62D0-9B84-59A2E9016404}"/>
                  </a:ext>
                </a:extLst>
              </p:cNvPr>
              <p:cNvSpPr txBox="1"/>
              <p:nvPr/>
            </p:nvSpPr>
            <p:spPr>
              <a:xfrm>
                <a:off x="9743940" y="4613220"/>
                <a:ext cx="434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E831D4B8-4AB0-62D0-9B84-59A2E9016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3940" y="4613220"/>
                <a:ext cx="434125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Fluxograma: Conector 39">
            <a:extLst>
              <a:ext uri="{FF2B5EF4-FFF2-40B4-BE49-F238E27FC236}">
                <a16:creationId xmlns:a16="http://schemas.microsoft.com/office/drawing/2014/main" id="{3922898D-A200-8070-B498-746E78B8EE8D}"/>
              </a:ext>
            </a:extLst>
          </p:cNvPr>
          <p:cNvSpPr/>
          <p:nvPr/>
        </p:nvSpPr>
        <p:spPr>
          <a:xfrm>
            <a:off x="2767290" y="1126067"/>
            <a:ext cx="5919510" cy="5892187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1E0D2831-9808-54D5-83CA-C774340CD7B9}"/>
              </a:ext>
            </a:extLst>
          </p:cNvPr>
          <p:cNvCxnSpPr>
            <a:cxnSpLocks/>
          </p:cNvCxnSpPr>
          <p:nvPr/>
        </p:nvCxnSpPr>
        <p:spPr>
          <a:xfrm flipV="1">
            <a:off x="5727045" y="3429000"/>
            <a:ext cx="2908955" cy="643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B22FF437-E133-FBCB-9B7A-31EB3E4E0B4E}"/>
                  </a:ext>
                </a:extLst>
              </p:cNvPr>
              <p:cNvSpPr txBox="1"/>
              <p:nvPr/>
            </p:nvSpPr>
            <p:spPr>
              <a:xfrm>
                <a:off x="6947050" y="3299324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B22FF437-E133-FBCB-9B7A-31EB3E4E0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050" y="3299324"/>
                <a:ext cx="559837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72B16139-BBE4-E721-76DB-FA31A599AE8F}"/>
                  </a:ext>
                </a:extLst>
              </p:cNvPr>
              <p:cNvSpPr txBox="1"/>
              <p:nvPr/>
            </p:nvSpPr>
            <p:spPr>
              <a:xfrm>
                <a:off x="11479605" y="4569338"/>
                <a:ext cx="5598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2800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72B16139-BBE4-E721-76DB-FA31A599A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9605" y="4569338"/>
                <a:ext cx="559837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094011BE-C53C-30A5-CC66-58F765441971}"/>
                  </a:ext>
                </a:extLst>
              </p:cNvPr>
              <p:cNvSpPr txBox="1"/>
              <p:nvPr/>
            </p:nvSpPr>
            <p:spPr>
              <a:xfrm>
                <a:off x="11162871" y="4621166"/>
                <a:ext cx="4341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094011BE-C53C-30A5-CC66-58F765441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2871" y="4621166"/>
                <a:ext cx="434125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Elipse 52">
            <a:extLst>
              <a:ext uri="{FF2B5EF4-FFF2-40B4-BE49-F238E27FC236}">
                <a16:creationId xmlns:a16="http://schemas.microsoft.com/office/drawing/2014/main" id="{98DF193F-4803-39D3-E417-CB9019307BF7}"/>
              </a:ext>
            </a:extLst>
          </p:cNvPr>
          <p:cNvSpPr/>
          <p:nvPr/>
        </p:nvSpPr>
        <p:spPr>
          <a:xfrm>
            <a:off x="7246725" y="1570507"/>
            <a:ext cx="494523" cy="427761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34275081-9FDF-401C-85C4-B2108BBFC464}"/>
              </a:ext>
            </a:extLst>
          </p:cNvPr>
          <p:cNvSpPr/>
          <p:nvPr/>
        </p:nvSpPr>
        <p:spPr>
          <a:xfrm>
            <a:off x="3919643" y="2375623"/>
            <a:ext cx="494523" cy="427761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5B6F6E7A-A420-3508-C917-AD2C667F1787}"/>
              </a:ext>
            </a:extLst>
          </p:cNvPr>
          <p:cNvSpPr/>
          <p:nvPr/>
        </p:nvSpPr>
        <p:spPr>
          <a:xfrm>
            <a:off x="4383747" y="1597414"/>
            <a:ext cx="494523" cy="427761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6A049F95-70D5-58E3-AD69-121BF2BB348C}"/>
              </a:ext>
            </a:extLst>
          </p:cNvPr>
          <p:cNvSpPr/>
          <p:nvPr/>
        </p:nvSpPr>
        <p:spPr>
          <a:xfrm>
            <a:off x="7259625" y="2375622"/>
            <a:ext cx="494523" cy="427761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19" grpId="0"/>
      <p:bldP spid="19" grpId="1"/>
      <p:bldP spid="23" grpId="0"/>
      <p:bldP spid="23" grpId="1"/>
      <p:bldP spid="25" grpId="0"/>
      <p:bldP spid="25" grpId="1"/>
      <p:bldP spid="27" grpId="0"/>
      <p:bldP spid="27" grpId="1"/>
      <p:bldP spid="28" grpId="0"/>
      <p:bldP spid="28" grpId="1"/>
      <p:bldP spid="29" grpId="0"/>
      <p:bldP spid="29" grpId="1"/>
      <p:bldP spid="33" grpId="0" animBg="1"/>
      <p:bldP spid="33" grpId="1" animBg="1"/>
      <p:bldP spid="34" grpId="0"/>
      <p:bldP spid="2" grpId="0" animBg="1"/>
      <p:bldP spid="2" grpId="1" animBg="1"/>
      <p:bldP spid="3" grpId="0"/>
      <p:bldP spid="20" grpId="0"/>
      <p:bldP spid="21" grpId="0"/>
      <p:bldP spid="22" grpId="0"/>
      <p:bldP spid="26" grpId="0"/>
      <p:bldP spid="35" grpId="0"/>
      <p:bldP spid="36" grpId="0"/>
      <p:bldP spid="37" grpId="0"/>
      <p:bldP spid="38" grpId="0"/>
      <p:bldP spid="39" grpId="0"/>
      <p:bldP spid="40" grpId="0" animBg="1"/>
      <p:bldP spid="40" grpId="1" animBg="1"/>
      <p:bldP spid="50" grpId="0"/>
      <p:bldP spid="50" grpId="1"/>
      <p:bldP spid="51" grpId="0"/>
      <p:bldP spid="52" grpId="0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EA94EC-FB60-441A-265F-717C69EDF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19743"/>
            <a:ext cx="11223172" cy="65967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40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: Biselado 3">
            <a:extLst>
              <a:ext uri="{FF2B5EF4-FFF2-40B4-BE49-F238E27FC236}">
                <a16:creationId xmlns:a16="http://schemas.microsoft.com/office/drawing/2014/main" id="{0DEF82B0-0C28-2440-DD3E-8DA379FB2376}"/>
              </a:ext>
            </a:extLst>
          </p:cNvPr>
          <p:cNvSpPr/>
          <p:nvPr/>
        </p:nvSpPr>
        <p:spPr>
          <a:xfrm>
            <a:off x="108856" y="762000"/>
            <a:ext cx="2677885" cy="5987141"/>
          </a:xfrm>
          <a:prstGeom prst="bevel">
            <a:avLst>
              <a:gd name="adj" fmla="val 5295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BR" sz="2400" dirty="0"/>
              <a:t>Têm: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2 lados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ângulo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Precisa: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lado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Utiliza: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Lei dos 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Cossenos</a:t>
            </a:r>
          </a:p>
          <a:p>
            <a:pPr algn="ctr"/>
            <a:endParaRPr lang="pt-BR" dirty="0"/>
          </a:p>
        </p:txBody>
      </p:sp>
      <p:sp>
        <p:nvSpPr>
          <p:cNvPr id="32" name="Retângulo: Biselado 31">
            <a:extLst>
              <a:ext uri="{FF2B5EF4-FFF2-40B4-BE49-F238E27FC236}">
                <a16:creationId xmlns:a16="http://schemas.microsoft.com/office/drawing/2014/main" id="{C5FA7201-B76F-CAD5-30C9-DDDF51773C33}"/>
              </a:ext>
            </a:extLst>
          </p:cNvPr>
          <p:cNvSpPr/>
          <p:nvPr/>
        </p:nvSpPr>
        <p:spPr>
          <a:xfrm>
            <a:off x="3121478" y="772885"/>
            <a:ext cx="2677884" cy="5976256"/>
          </a:xfrm>
          <a:prstGeom prst="bevel">
            <a:avLst>
              <a:gd name="adj" fmla="val 6160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BR" sz="2400" dirty="0"/>
              <a:t>Têm: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3 lados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Precisa: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ângulo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Utiliza: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Lei dos Cossenos</a:t>
            </a:r>
          </a:p>
          <a:p>
            <a:pPr algn="ctr"/>
            <a:endParaRPr lang="pt-BR" dirty="0"/>
          </a:p>
        </p:txBody>
      </p:sp>
      <p:sp>
        <p:nvSpPr>
          <p:cNvPr id="33" name="Retângulo: Biselado 32">
            <a:extLst>
              <a:ext uri="{FF2B5EF4-FFF2-40B4-BE49-F238E27FC236}">
                <a16:creationId xmlns:a16="http://schemas.microsoft.com/office/drawing/2014/main" id="{F9AD2E7C-BB10-D881-89B9-5697EF148007}"/>
              </a:ext>
            </a:extLst>
          </p:cNvPr>
          <p:cNvSpPr/>
          <p:nvPr/>
        </p:nvSpPr>
        <p:spPr>
          <a:xfrm>
            <a:off x="6134100" y="740230"/>
            <a:ext cx="2677884" cy="5976256"/>
          </a:xfrm>
          <a:prstGeom prst="bevel">
            <a:avLst>
              <a:gd name="adj" fmla="val 6495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BR" sz="2400" dirty="0"/>
              <a:t>Têm: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lado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2 ângulos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Precisa: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lado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Utiliza: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Lei dos Senos</a:t>
            </a:r>
          </a:p>
          <a:p>
            <a:pPr algn="ctr"/>
            <a:endParaRPr lang="pt-BR" dirty="0"/>
          </a:p>
        </p:txBody>
      </p:sp>
      <p:sp>
        <p:nvSpPr>
          <p:cNvPr id="34" name="Retângulo: Biselado 33">
            <a:extLst>
              <a:ext uri="{FF2B5EF4-FFF2-40B4-BE49-F238E27FC236}">
                <a16:creationId xmlns:a16="http://schemas.microsoft.com/office/drawing/2014/main" id="{27F0C43B-41C1-B8CE-5870-688AB05D96BF}"/>
              </a:ext>
            </a:extLst>
          </p:cNvPr>
          <p:cNvSpPr/>
          <p:nvPr/>
        </p:nvSpPr>
        <p:spPr>
          <a:xfrm>
            <a:off x="9231090" y="756557"/>
            <a:ext cx="2677884" cy="5976256"/>
          </a:xfrm>
          <a:prstGeom prst="bevel">
            <a:avLst>
              <a:gd name="adj" fmla="val 6494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BR" sz="2400" dirty="0"/>
              <a:t>Têm: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2 lados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ângulo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Precisa: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ângulo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Utiliza: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Lei dos Senos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904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78933"/>
                <a:ext cx="10515600" cy="539803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t-BR" sz="2400" dirty="0"/>
                  <a:t>Encontre o valor de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2400" dirty="0"/>
                  <a:t> para cada figura abaixo.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78933"/>
                <a:ext cx="10515600" cy="5398030"/>
              </a:xfrm>
              <a:blipFill>
                <a:blip r:embed="rId2"/>
                <a:stretch>
                  <a:fillRect t="-15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riângulo isósceles 5">
            <a:extLst>
              <a:ext uri="{FF2B5EF4-FFF2-40B4-BE49-F238E27FC236}">
                <a16:creationId xmlns:a16="http://schemas.microsoft.com/office/drawing/2014/main" id="{F640C326-CF05-98C1-BDBA-B7AF2D04DE7B}"/>
              </a:ext>
            </a:extLst>
          </p:cNvPr>
          <p:cNvSpPr/>
          <p:nvPr/>
        </p:nvSpPr>
        <p:spPr>
          <a:xfrm>
            <a:off x="2097314" y="1610545"/>
            <a:ext cx="3031067" cy="1811867"/>
          </a:xfrm>
          <a:prstGeom prst="triangle">
            <a:avLst>
              <a:gd name="adj" fmla="val 60335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F0BCB2-7161-5E1F-B9BB-6B49E6D74E00}"/>
                  </a:ext>
                </a:extLst>
              </p:cNvPr>
              <p:cNvSpPr txBox="1"/>
              <p:nvPr/>
            </p:nvSpPr>
            <p:spPr>
              <a:xfrm>
                <a:off x="2694214" y="1993258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F0BCB2-7161-5E1F-B9BB-6B49E6D74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214" y="1993258"/>
                <a:ext cx="6858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o 7">
            <a:extLst>
              <a:ext uri="{FF2B5EF4-FFF2-40B4-BE49-F238E27FC236}">
                <a16:creationId xmlns:a16="http://schemas.microsoft.com/office/drawing/2014/main" id="{BE69EC1A-7C7E-8847-4542-9DEB5CB63E61}"/>
              </a:ext>
            </a:extLst>
          </p:cNvPr>
          <p:cNvSpPr/>
          <p:nvPr/>
        </p:nvSpPr>
        <p:spPr>
          <a:xfrm rot="1234909">
            <a:off x="1979784" y="2931060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07EC1E2-055B-C29A-ADE8-66702F30C1B0}"/>
                  </a:ext>
                </a:extLst>
              </p:cNvPr>
              <p:cNvSpPr txBox="1"/>
              <p:nvPr/>
            </p:nvSpPr>
            <p:spPr>
              <a:xfrm>
                <a:off x="2651289" y="2510469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07EC1E2-055B-C29A-ADE8-66702F30C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289" y="2510469"/>
                <a:ext cx="685800" cy="830997"/>
              </a:xfrm>
              <a:prstGeom prst="rect">
                <a:avLst/>
              </a:prstGeom>
              <a:blipFill>
                <a:blip r:embed="rId4"/>
                <a:stretch>
                  <a:fillRect l="-3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029EA7D-801F-D4DB-69BA-0E4EA39545B5}"/>
                  </a:ext>
                </a:extLst>
              </p:cNvPr>
              <p:cNvSpPr txBox="1"/>
              <p:nvPr/>
            </p:nvSpPr>
            <p:spPr>
              <a:xfrm>
                <a:off x="3337089" y="3397013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029EA7D-801F-D4DB-69BA-0E4EA3954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089" y="3397013"/>
                <a:ext cx="6858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394E43A-BDCF-0595-8F07-B7E67764527A}"/>
                  </a:ext>
                </a:extLst>
              </p:cNvPr>
              <p:cNvSpPr txBox="1"/>
              <p:nvPr/>
            </p:nvSpPr>
            <p:spPr>
              <a:xfrm>
                <a:off x="4485506" y="215460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3,61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394E43A-BDCF-0595-8F07-B7E677645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506" y="2154605"/>
                <a:ext cx="685800" cy="461665"/>
              </a:xfrm>
              <a:prstGeom prst="rect">
                <a:avLst/>
              </a:prstGeom>
              <a:blipFill>
                <a:blip r:embed="rId6"/>
                <a:stretch>
                  <a:fillRect l="-2679" r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riângulo isósceles 11">
            <a:extLst>
              <a:ext uri="{FF2B5EF4-FFF2-40B4-BE49-F238E27FC236}">
                <a16:creationId xmlns:a16="http://schemas.microsoft.com/office/drawing/2014/main" id="{9CB3BC6D-0648-F00D-1457-462CEDDEC8A4}"/>
              </a:ext>
            </a:extLst>
          </p:cNvPr>
          <p:cNvSpPr/>
          <p:nvPr/>
        </p:nvSpPr>
        <p:spPr>
          <a:xfrm>
            <a:off x="6319723" y="1610545"/>
            <a:ext cx="3031067" cy="1811867"/>
          </a:xfrm>
          <a:prstGeom prst="triangle">
            <a:avLst>
              <a:gd name="adj" fmla="val 96438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442A784B-7CDF-ACA3-7054-25CA09C5F74B}"/>
              </a:ext>
            </a:extLst>
          </p:cNvPr>
          <p:cNvSpPr/>
          <p:nvPr/>
        </p:nvSpPr>
        <p:spPr>
          <a:xfrm rot="15497992">
            <a:off x="8955819" y="3172190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3FE69A85-3085-34CA-89B6-71FAEF4009CF}"/>
                  </a:ext>
                </a:extLst>
              </p:cNvPr>
              <p:cNvSpPr txBox="1"/>
              <p:nvPr/>
            </p:nvSpPr>
            <p:spPr>
              <a:xfrm>
                <a:off x="8635993" y="2879801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3FE69A85-3085-34CA-89B6-71FAEF400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993" y="2879801"/>
                <a:ext cx="68580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90086CA-A85C-F26E-BEE3-FA0D97197C2D}"/>
                  </a:ext>
                </a:extLst>
              </p:cNvPr>
              <p:cNvSpPr txBox="1"/>
              <p:nvPr/>
            </p:nvSpPr>
            <p:spPr>
              <a:xfrm>
                <a:off x="7559498" y="201665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90086CA-A85C-F26E-BEE3-FA0D97197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498" y="2016650"/>
                <a:ext cx="68580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BA1AC7A-120A-C74F-85CE-036D0A865827}"/>
                  </a:ext>
                </a:extLst>
              </p:cNvPr>
              <p:cNvSpPr txBox="1"/>
              <p:nvPr/>
            </p:nvSpPr>
            <p:spPr>
              <a:xfrm>
                <a:off x="7692802" y="336685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BA1AC7A-120A-C74F-85CE-036D0A865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802" y="3366852"/>
                <a:ext cx="68580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B0C11E3-28CD-5C73-580D-45377D0FEA3F}"/>
                  </a:ext>
                </a:extLst>
              </p:cNvPr>
              <p:cNvSpPr txBox="1"/>
              <p:nvPr/>
            </p:nvSpPr>
            <p:spPr>
              <a:xfrm>
                <a:off x="9142173" y="2215317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3,2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B0C11E3-28CD-5C73-580D-45377D0FE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2173" y="2215317"/>
                <a:ext cx="68580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riângulo isósceles 17">
            <a:extLst>
              <a:ext uri="{FF2B5EF4-FFF2-40B4-BE49-F238E27FC236}">
                <a16:creationId xmlns:a16="http://schemas.microsoft.com/office/drawing/2014/main" id="{2EB2AFB5-2051-8E3B-9926-9FA235409852}"/>
              </a:ext>
            </a:extLst>
          </p:cNvPr>
          <p:cNvSpPr/>
          <p:nvPr/>
        </p:nvSpPr>
        <p:spPr>
          <a:xfrm>
            <a:off x="2097313" y="4013227"/>
            <a:ext cx="3031067" cy="1811867"/>
          </a:xfrm>
          <a:prstGeom prst="triangle">
            <a:avLst>
              <a:gd name="adj" fmla="val 69832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4E81C66-857F-594D-14B3-EBCB826907D1}"/>
                  </a:ext>
                </a:extLst>
              </p:cNvPr>
              <p:cNvSpPr txBox="1"/>
              <p:nvPr/>
            </p:nvSpPr>
            <p:spPr>
              <a:xfrm>
                <a:off x="2606961" y="4890926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40,35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24E81C66-857F-594D-14B3-EBCB82690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961" y="4890926"/>
                <a:ext cx="685800" cy="830997"/>
              </a:xfrm>
              <a:prstGeom prst="rect">
                <a:avLst/>
              </a:prstGeom>
              <a:blipFill>
                <a:blip r:embed="rId11"/>
                <a:stretch>
                  <a:fillRect l="-2679" r="-491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o 19">
            <a:extLst>
              <a:ext uri="{FF2B5EF4-FFF2-40B4-BE49-F238E27FC236}">
                <a16:creationId xmlns:a16="http://schemas.microsoft.com/office/drawing/2014/main" id="{A9D62297-3CB2-45A8-ABF4-4DDF8EBE9DA7}"/>
              </a:ext>
            </a:extLst>
          </p:cNvPr>
          <p:cNvSpPr/>
          <p:nvPr/>
        </p:nvSpPr>
        <p:spPr>
          <a:xfrm rot="565228">
            <a:off x="2017913" y="5421181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72C2D16D-E8F1-3868-CC22-5BA4321B81F3}"/>
              </a:ext>
            </a:extLst>
          </p:cNvPr>
          <p:cNvSpPr/>
          <p:nvPr/>
        </p:nvSpPr>
        <p:spPr>
          <a:xfrm rot="8001128">
            <a:off x="3859330" y="3739072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50A46D1-19AF-04C8-6A07-70B721BD789A}"/>
                  </a:ext>
                </a:extLst>
              </p:cNvPr>
              <p:cNvSpPr txBox="1"/>
              <p:nvPr/>
            </p:nvSpPr>
            <p:spPr>
              <a:xfrm>
                <a:off x="3687079" y="3949003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76,71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150A46D1-19AF-04C8-6A07-70B721BD7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079" y="3949003"/>
                <a:ext cx="685800" cy="830997"/>
              </a:xfrm>
              <a:prstGeom prst="rect">
                <a:avLst/>
              </a:prstGeom>
              <a:blipFill>
                <a:blip r:embed="rId12"/>
                <a:stretch>
                  <a:fillRect l="-2679" r="-491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98F256C-AE9A-9A45-6538-8BC38B7F3B9F}"/>
                  </a:ext>
                </a:extLst>
              </p:cNvPr>
              <p:cNvSpPr txBox="1"/>
              <p:nvPr/>
            </p:nvSpPr>
            <p:spPr>
              <a:xfrm>
                <a:off x="4695427" y="4844759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098F256C-AE9A-9A45-6538-8BC38B7F3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427" y="4844759"/>
                <a:ext cx="685800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B50F861F-5D2E-F6C7-F686-A992A39FE33A}"/>
                  </a:ext>
                </a:extLst>
              </p:cNvPr>
              <p:cNvSpPr txBox="1"/>
              <p:nvPr/>
            </p:nvSpPr>
            <p:spPr>
              <a:xfrm>
                <a:off x="3412282" y="5848869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9,21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B50F861F-5D2E-F6C7-F686-A992A39FE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282" y="5848869"/>
                <a:ext cx="685800" cy="461665"/>
              </a:xfrm>
              <a:prstGeom prst="rect">
                <a:avLst/>
              </a:prstGeom>
              <a:blipFill>
                <a:blip r:embed="rId14"/>
                <a:stretch>
                  <a:fillRect l="-2679" r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riângulo isósceles 24">
            <a:extLst>
              <a:ext uri="{FF2B5EF4-FFF2-40B4-BE49-F238E27FC236}">
                <a16:creationId xmlns:a16="http://schemas.microsoft.com/office/drawing/2014/main" id="{9BCB895A-6404-986F-F2E8-AF9AB2CA868E}"/>
              </a:ext>
            </a:extLst>
          </p:cNvPr>
          <p:cNvSpPr/>
          <p:nvPr/>
        </p:nvSpPr>
        <p:spPr>
          <a:xfrm rot="1493148">
            <a:off x="6498781" y="4150522"/>
            <a:ext cx="3031067" cy="1136227"/>
          </a:xfrm>
          <a:prstGeom prst="triangle">
            <a:avLst>
              <a:gd name="adj" fmla="val 41276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2DA7B21-9F8E-E3E3-D004-6121259A3BD2}"/>
                  </a:ext>
                </a:extLst>
              </p:cNvPr>
              <p:cNvSpPr txBox="1"/>
              <p:nvPr/>
            </p:nvSpPr>
            <p:spPr>
              <a:xfrm>
                <a:off x="8593653" y="466931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5,56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F2DA7B21-9F8E-E3E3-D004-6121259A3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653" y="4669315"/>
                <a:ext cx="685800" cy="461665"/>
              </a:xfrm>
              <a:prstGeom prst="rect">
                <a:avLst/>
              </a:prstGeom>
              <a:blipFill>
                <a:blip r:embed="rId15"/>
                <a:stretch>
                  <a:fillRect l="-3571" r="-133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C88D03C8-F9EA-81E6-3A81-3B3617862A97}"/>
                  </a:ext>
                </a:extLst>
              </p:cNvPr>
              <p:cNvSpPr txBox="1"/>
              <p:nvPr/>
            </p:nvSpPr>
            <p:spPr>
              <a:xfrm>
                <a:off x="7222965" y="5190357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7,01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C88D03C8-F9EA-81E6-3A81-3B3617862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2965" y="5190357"/>
                <a:ext cx="685800" cy="461665"/>
              </a:xfrm>
              <a:prstGeom prst="rect">
                <a:avLst/>
              </a:prstGeom>
              <a:blipFill>
                <a:blip r:embed="rId16"/>
                <a:stretch>
                  <a:fillRect l="-2679" r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o 27">
            <a:extLst>
              <a:ext uri="{FF2B5EF4-FFF2-40B4-BE49-F238E27FC236}">
                <a16:creationId xmlns:a16="http://schemas.microsoft.com/office/drawing/2014/main" id="{72651DA4-FD6A-1F14-0662-13AC6BB6A504}"/>
              </a:ext>
            </a:extLst>
          </p:cNvPr>
          <p:cNvSpPr/>
          <p:nvPr/>
        </p:nvSpPr>
        <p:spPr>
          <a:xfrm rot="9142439">
            <a:off x="7786517" y="3800429"/>
            <a:ext cx="731949" cy="602044"/>
          </a:xfrm>
          <a:prstGeom prst="arc">
            <a:avLst>
              <a:gd name="adj1" fmla="val 17486747"/>
              <a:gd name="adj2" fmla="val 1050435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29" name="Arco 28">
            <a:extLst>
              <a:ext uri="{FF2B5EF4-FFF2-40B4-BE49-F238E27FC236}">
                <a16:creationId xmlns:a16="http://schemas.microsoft.com/office/drawing/2014/main" id="{66305F17-99C7-2153-55B5-0E77E8207A23}"/>
              </a:ext>
            </a:extLst>
          </p:cNvPr>
          <p:cNvSpPr/>
          <p:nvPr/>
        </p:nvSpPr>
        <p:spPr>
          <a:xfrm rot="565228">
            <a:off x="6321866" y="4428582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4443ECDB-941F-3E01-0E67-210013D2BCFB}"/>
                  </a:ext>
                </a:extLst>
              </p:cNvPr>
              <p:cNvSpPr txBox="1"/>
              <p:nvPr/>
            </p:nvSpPr>
            <p:spPr>
              <a:xfrm>
                <a:off x="6794356" y="4364501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4443ECDB-941F-3E01-0E67-210013D2B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356" y="4364501"/>
                <a:ext cx="685800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5A991F3-910B-9368-EE71-8376E92D048D}"/>
                  </a:ext>
                </a:extLst>
              </p:cNvPr>
              <p:cNvSpPr txBox="1"/>
              <p:nvPr/>
            </p:nvSpPr>
            <p:spPr>
              <a:xfrm>
                <a:off x="7187791" y="4342297"/>
                <a:ext cx="19687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105,09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35A991F3-910B-9368-EE71-8376E92D0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7791" y="4342297"/>
                <a:ext cx="1968760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60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EA94EC-FB60-441A-265F-717C69EDF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933"/>
            <a:ext cx="10515600" cy="5398030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6" name="Triângulo isósceles 5">
            <a:extLst>
              <a:ext uri="{FF2B5EF4-FFF2-40B4-BE49-F238E27FC236}">
                <a16:creationId xmlns:a16="http://schemas.microsoft.com/office/drawing/2014/main" id="{F640C326-CF05-98C1-BDBA-B7AF2D04DE7B}"/>
              </a:ext>
            </a:extLst>
          </p:cNvPr>
          <p:cNvSpPr/>
          <p:nvPr/>
        </p:nvSpPr>
        <p:spPr>
          <a:xfrm>
            <a:off x="2097314" y="1610545"/>
            <a:ext cx="3031067" cy="1811867"/>
          </a:xfrm>
          <a:prstGeom prst="triangle">
            <a:avLst>
              <a:gd name="adj" fmla="val 60335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F0BCB2-7161-5E1F-B9BB-6B49E6D74E00}"/>
                  </a:ext>
                </a:extLst>
              </p:cNvPr>
              <p:cNvSpPr txBox="1"/>
              <p:nvPr/>
            </p:nvSpPr>
            <p:spPr>
              <a:xfrm>
                <a:off x="2694214" y="1993258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F0BCB2-7161-5E1F-B9BB-6B49E6D74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214" y="1993258"/>
                <a:ext cx="68580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o 7">
            <a:extLst>
              <a:ext uri="{FF2B5EF4-FFF2-40B4-BE49-F238E27FC236}">
                <a16:creationId xmlns:a16="http://schemas.microsoft.com/office/drawing/2014/main" id="{BE69EC1A-7C7E-8847-4542-9DEB5CB63E61}"/>
              </a:ext>
            </a:extLst>
          </p:cNvPr>
          <p:cNvSpPr/>
          <p:nvPr/>
        </p:nvSpPr>
        <p:spPr>
          <a:xfrm rot="1234909">
            <a:off x="1979784" y="2931060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07EC1E2-055B-C29A-ADE8-66702F30C1B0}"/>
                  </a:ext>
                </a:extLst>
              </p:cNvPr>
              <p:cNvSpPr txBox="1"/>
              <p:nvPr/>
            </p:nvSpPr>
            <p:spPr>
              <a:xfrm>
                <a:off x="2651289" y="2510469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07EC1E2-055B-C29A-ADE8-66702F30C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289" y="2510469"/>
                <a:ext cx="685800" cy="830997"/>
              </a:xfrm>
              <a:prstGeom prst="rect">
                <a:avLst/>
              </a:prstGeom>
              <a:blipFill>
                <a:blip r:embed="rId3"/>
                <a:stretch>
                  <a:fillRect l="-3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029EA7D-801F-D4DB-69BA-0E4EA39545B5}"/>
                  </a:ext>
                </a:extLst>
              </p:cNvPr>
              <p:cNvSpPr txBox="1"/>
              <p:nvPr/>
            </p:nvSpPr>
            <p:spPr>
              <a:xfrm>
                <a:off x="3337089" y="3397013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029EA7D-801F-D4DB-69BA-0E4EA3954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089" y="3397013"/>
                <a:ext cx="6858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394E43A-BDCF-0595-8F07-B7E67764527A}"/>
                  </a:ext>
                </a:extLst>
              </p:cNvPr>
              <p:cNvSpPr txBox="1"/>
              <p:nvPr/>
            </p:nvSpPr>
            <p:spPr>
              <a:xfrm>
                <a:off x="4485506" y="215460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3,61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394E43A-BDCF-0595-8F07-B7E677645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506" y="2154605"/>
                <a:ext cx="685800" cy="461665"/>
              </a:xfrm>
              <a:prstGeom prst="rect">
                <a:avLst/>
              </a:prstGeom>
              <a:blipFill>
                <a:blip r:embed="rId5"/>
                <a:stretch>
                  <a:fillRect l="-2679" r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ângulo: Biselado 4">
            <a:extLst>
              <a:ext uri="{FF2B5EF4-FFF2-40B4-BE49-F238E27FC236}">
                <a16:creationId xmlns:a16="http://schemas.microsoft.com/office/drawing/2014/main" id="{754C7901-E7B2-08C7-B519-94AF44885CF1}"/>
              </a:ext>
            </a:extLst>
          </p:cNvPr>
          <p:cNvSpPr/>
          <p:nvPr/>
        </p:nvSpPr>
        <p:spPr>
          <a:xfrm>
            <a:off x="9317975" y="1006891"/>
            <a:ext cx="2677885" cy="5987141"/>
          </a:xfrm>
          <a:prstGeom prst="bevel">
            <a:avLst>
              <a:gd name="adj" fmla="val 5295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BR" sz="2400" dirty="0"/>
              <a:t>Têm: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2 lados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ângulo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Precisa: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lado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Utiliza: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Lei dos 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Cossenos</a:t>
            </a:r>
          </a:p>
          <a:p>
            <a:pPr algn="ctr"/>
            <a:endParaRPr lang="pt-BR" dirty="0"/>
          </a:p>
        </p:txBody>
      </p:sp>
      <p:pic>
        <p:nvPicPr>
          <p:cNvPr id="32" name="Imagem 31">
            <a:extLst>
              <a:ext uri="{FF2B5EF4-FFF2-40B4-BE49-F238E27FC236}">
                <a16:creationId xmlns:a16="http://schemas.microsoft.com/office/drawing/2014/main" id="{FF89B74C-3F6E-5A30-6E56-E4205959FF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7270" y="3116256"/>
            <a:ext cx="4473328" cy="3741744"/>
          </a:xfrm>
          <a:prstGeom prst="rect">
            <a:avLst/>
          </a:prstGeom>
        </p:spPr>
      </p:pic>
      <p:sp>
        <p:nvSpPr>
          <p:cNvPr id="33" name="Elipse 32">
            <a:extLst>
              <a:ext uri="{FF2B5EF4-FFF2-40B4-BE49-F238E27FC236}">
                <a16:creationId xmlns:a16="http://schemas.microsoft.com/office/drawing/2014/main" id="{12052FAD-9830-ED43-8AD3-4B105D4726E5}"/>
              </a:ext>
            </a:extLst>
          </p:cNvPr>
          <p:cNvSpPr/>
          <p:nvPr/>
        </p:nvSpPr>
        <p:spPr>
          <a:xfrm>
            <a:off x="4485506" y="2082708"/>
            <a:ext cx="776490" cy="5335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F526AB0C-42A5-C8B7-DF7F-D790F412C1BD}"/>
                  </a:ext>
                </a:extLst>
              </p:cNvPr>
              <p:cNvSpPr txBox="1"/>
              <p:nvPr/>
            </p:nvSpPr>
            <p:spPr>
              <a:xfrm>
                <a:off x="5568552" y="1668663"/>
                <a:ext cx="581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3,61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F526AB0C-42A5-C8B7-DF7F-D790F412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552" y="1668663"/>
                <a:ext cx="581609" cy="523220"/>
              </a:xfrm>
              <a:prstGeom prst="rect">
                <a:avLst/>
              </a:prstGeom>
              <a:blipFill>
                <a:blip r:embed="rId7"/>
                <a:stretch>
                  <a:fillRect r="-510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1EE5A4B-61F8-0C16-8362-D3DB8EF3018B}"/>
                  </a:ext>
                </a:extLst>
              </p:cNvPr>
              <p:cNvSpPr txBox="1"/>
              <p:nvPr/>
            </p:nvSpPr>
            <p:spPr>
              <a:xfrm>
                <a:off x="6468829" y="1695987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1EE5A4B-61F8-0C16-8362-D3DB8EF30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829" y="1695987"/>
                <a:ext cx="90491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D87488DB-3435-D056-54D5-C459E22E64F5}"/>
                  </a:ext>
                </a:extLst>
              </p:cNvPr>
              <p:cNvSpPr txBox="1"/>
              <p:nvPr/>
            </p:nvSpPr>
            <p:spPr>
              <a:xfrm>
                <a:off x="7199805" y="1701272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D87488DB-3435-D056-54D5-C459E22E6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805" y="1701272"/>
                <a:ext cx="90491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35C7AB76-E7EE-882A-042B-57C1F4FF81F6}"/>
                  </a:ext>
                </a:extLst>
              </p:cNvPr>
              <p:cNvSpPr txBox="1"/>
              <p:nvPr/>
            </p:nvSpPr>
            <p:spPr>
              <a:xfrm>
                <a:off x="7904110" y="1706557"/>
                <a:ext cx="1091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−2.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.5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35C7AB76-E7EE-882A-042B-57C1F4FF8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110" y="1706557"/>
                <a:ext cx="1091498" cy="523220"/>
              </a:xfrm>
              <a:prstGeom prst="rect">
                <a:avLst/>
              </a:prstGeom>
              <a:blipFill>
                <a:blip r:embed="rId10"/>
                <a:stretch>
                  <a:fillRect r="-89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8AD8D9B6-F220-66D1-56FE-DABBB45DB96D}"/>
                  </a:ext>
                </a:extLst>
              </p:cNvPr>
              <p:cNvSpPr txBox="1"/>
              <p:nvPr/>
            </p:nvSpPr>
            <p:spPr>
              <a:xfrm>
                <a:off x="9106662" y="1685985"/>
                <a:ext cx="13775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45</m:t>
                                  </m:r>
                                </m:e>
                                <m:sup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8AD8D9B6-F220-66D1-56FE-DABBB45DB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6662" y="1685985"/>
                <a:ext cx="1377524" cy="523220"/>
              </a:xfrm>
              <a:prstGeom prst="rect">
                <a:avLst/>
              </a:prstGeom>
              <a:blipFill>
                <a:blip r:embed="rId11"/>
                <a:stretch>
                  <a:fillRect r="-1283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45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3" grpId="0" animBg="1"/>
      <p:bldP spid="33" grpId="1" animBg="1"/>
      <p:bldP spid="34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EA94EC-FB60-441A-265F-717C69EDF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8933"/>
            <a:ext cx="10515600" cy="5398030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sp>
        <p:nvSpPr>
          <p:cNvPr id="6" name="Triângulo isósceles 5">
            <a:extLst>
              <a:ext uri="{FF2B5EF4-FFF2-40B4-BE49-F238E27FC236}">
                <a16:creationId xmlns:a16="http://schemas.microsoft.com/office/drawing/2014/main" id="{F640C326-CF05-98C1-BDBA-B7AF2D04DE7B}"/>
              </a:ext>
            </a:extLst>
          </p:cNvPr>
          <p:cNvSpPr/>
          <p:nvPr/>
        </p:nvSpPr>
        <p:spPr>
          <a:xfrm>
            <a:off x="2097314" y="1610545"/>
            <a:ext cx="3031067" cy="1811867"/>
          </a:xfrm>
          <a:prstGeom prst="triangle">
            <a:avLst>
              <a:gd name="adj" fmla="val 60335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F0BCB2-7161-5E1F-B9BB-6B49E6D74E00}"/>
                  </a:ext>
                </a:extLst>
              </p:cNvPr>
              <p:cNvSpPr txBox="1"/>
              <p:nvPr/>
            </p:nvSpPr>
            <p:spPr>
              <a:xfrm>
                <a:off x="2694214" y="1993258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F0BCB2-7161-5E1F-B9BB-6B49E6D74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214" y="1993258"/>
                <a:ext cx="68580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o 7">
            <a:extLst>
              <a:ext uri="{FF2B5EF4-FFF2-40B4-BE49-F238E27FC236}">
                <a16:creationId xmlns:a16="http://schemas.microsoft.com/office/drawing/2014/main" id="{BE69EC1A-7C7E-8847-4542-9DEB5CB63E61}"/>
              </a:ext>
            </a:extLst>
          </p:cNvPr>
          <p:cNvSpPr/>
          <p:nvPr/>
        </p:nvSpPr>
        <p:spPr>
          <a:xfrm rot="1234909">
            <a:off x="1979784" y="2931060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07EC1E2-055B-C29A-ADE8-66702F30C1B0}"/>
                  </a:ext>
                </a:extLst>
              </p:cNvPr>
              <p:cNvSpPr txBox="1"/>
              <p:nvPr/>
            </p:nvSpPr>
            <p:spPr>
              <a:xfrm>
                <a:off x="2651289" y="2510469"/>
                <a:ext cx="68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07EC1E2-055B-C29A-ADE8-66702F30C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289" y="2510469"/>
                <a:ext cx="685800" cy="830997"/>
              </a:xfrm>
              <a:prstGeom prst="rect">
                <a:avLst/>
              </a:prstGeom>
              <a:blipFill>
                <a:blip r:embed="rId3"/>
                <a:stretch>
                  <a:fillRect l="-3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029EA7D-801F-D4DB-69BA-0E4EA39545B5}"/>
                  </a:ext>
                </a:extLst>
              </p:cNvPr>
              <p:cNvSpPr txBox="1"/>
              <p:nvPr/>
            </p:nvSpPr>
            <p:spPr>
              <a:xfrm>
                <a:off x="3337089" y="3397013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029EA7D-801F-D4DB-69BA-0E4EA3954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089" y="3397013"/>
                <a:ext cx="6858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394E43A-BDCF-0595-8F07-B7E67764527A}"/>
                  </a:ext>
                </a:extLst>
              </p:cNvPr>
              <p:cNvSpPr txBox="1"/>
              <p:nvPr/>
            </p:nvSpPr>
            <p:spPr>
              <a:xfrm>
                <a:off x="4485506" y="215460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3,61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394E43A-BDCF-0595-8F07-B7E677645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506" y="2154605"/>
                <a:ext cx="685800" cy="461665"/>
              </a:xfrm>
              <a:prstGeom prst="rect">
                <a:avLst/>
              </a:prstGeom>
              <a:blipFill>
                <a:blip r:embed="rId5"/>
                <a:stretch>
                  <a:fillRect l="-2679" r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F526AB0C-42A5-C8B7-DF7F-D790F412C1BD}"/>
                  </a:ext>
                </a:extLst>
              </p:cNvPr>
              <p:cNvSpPr txBox="1"/>
              <p:nvPr/>
            </p:nvSpPr>
            <p:spPr>
              <a:xfrm>
                <a:off x="5568552" y="1668663"/>
                <a:ext cx="581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3,61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F526AB0C-42A5-C8B7-DF7F-D790F412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552" y="1668663"/>
                <a:ext cx="581609" cy="523220"/>
              </a:xfrm>
              <a:prstGeom prst="rect">
                <a:avLst/>
              </a:prstGeom>
              <a:blipFill>
                <a:blip r:embed="rId6"/>
                <a:stretch>
                  <a:fillRect r="-510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1EE5A4B-61F8-0C16-8362-D3DB8EF3018B}"/>
                  </a:ext>
                </a:extLst>
              </p:cNvPr>
              <p:cNvSpPr txBox="1"/>
              <p:nvPr/>
            </p:nvSpPr>
            <p:spPr>
              <a:xfrm>
                <a:off x="6468829" y="1695987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1EE5A4B-61F8-0C16-8362-D3DB8EF30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829" y="1695987"/>
                <a:ext cx="90491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D87488DB-3435-D056-54D5-C459E22E64F5}"/>
                  </a:ext>
                </a:extLst>
              </p:cNvPr>
              <p:cNvSpPr txBox="1"/>
              <p:nvPr/>
            </p:nvSpPr>
            <p:spPr>
              <a:xfrm>
                <a:off x="7199805" y="1701272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D87488DB-3435-D056-54D5-C459E22E6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805" y="1701272"/>
                <a:ext cx="90491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35C7AB76-E7EE-882A-042B-57C1F4FF81F6}"/>
                  </a:ext>
                </a:extLst>
              </p:cNvPr>
              <p:cNvSpPr txBox="1"/>
              <p:nvPr/>
            </p:nvSpPr>
            <p:spPr>
              <a:xfrm>
                <a:off x="7904110" y="1706557"/>
                <a:ext cx="1091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−2.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.5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35C7AB76-E7EE-882A-042B-57C1F4FF8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110" y="1706557"/>
                <a:ext cx="1091498" cy="523220"/>
              </a:xfrm>
              <a:prstGeom prst="rect">
                <a:avLst/>
              </a:prstGeom>
              <a:blipFill>
                <a:blip r:embed="rId9"/>
                <a:stretch>
                  <a:fillRect r="-89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8AD8D9B6-F220-66D1-56FE-DABBB45DB96D}"/>
                  </a:ext>
                </a:extLst>
              </p:cNvPr>
              <p:cNvSpPr txBox="1"/>
              <p:nvPr/>
            </p:nvSpPr>
            <p:spPr>
              <a:xfrm>
                <a:off x="9040497" y="1668663"/>
                <a:ext cx="13775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45</m:t>
                                  </m:r>
                                </m:e>
                                <m:sup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8AD8D9B6-F220-66D1-56FE-DABBB45DB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0497" y="1668663"/>
                <a:ext cx="1377524" cy="523220"/>
              </a:xfrm>
              <a:prstGeom prst="rect">
                <a:avLst/>
              </a:prstGeom>
              <a:blipFill>
                <a:blip r:embed="rId10"/>
                <a:stretch>
                  <a:fillRect r="-1283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14355500-95E2-7CAF-0700-7DC6D78A9B8F}"/>
                  </a:ext>
                </a:extLst>
              </p:cNvPr>
              <p:cNvSpPr txBox="1"/>
              <p:nvPr/>
            </p:nvSpPr>
            <p:spPr>
              <a:xfrm>
                <a:off x="5577940" y="2298397"/>
                <a:ext cx="4716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13,03=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+25−7,07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14355500-95E2-7CAF-0700-7DC6D78A9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940" y="2298397"/>
                <a:ext cx="4716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22EAE2F-C0C8-4AC4-C643-A250526D0A1C}"/>
                  </a:ext>
                </a:extLst>
              </p:cNvPr>
              <p:cNvSpPr txBox="1"/>
              <p:nvPr/>
            </p:nvSpPr>
            <p:spPr>
              <a:xfrm>
                <a:off x="5594269" y="2857897"/>
                <a:ext cx="4716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0=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+25−7,07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−13,03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22EAE2F-C0C8-4AC4-C643-A250526D0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269" y="2857897"/>
                <a:ext cx="4716739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9B4BF1DB-338B-8671-4336-F4879D07362B}"/>
                  </a:ext>
                </a:extLst>
              </p:cNvPr>
              <p:cNvSpPr txBox="1"/>
              <p:nvPr/>
            </p:nvSpPr>
            <p:spPr>
              <a:xfrm>
                <a:off x="5608784" y="3425616"/>
                <a:ext cx="4716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0=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−7,07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+11,97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9B4BF1DB-338B-8671-4336-F4879D073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784" y="3425616"/>
                <a:ext cx="4716739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A2CFA9C5-5976-5EEA-7C3E-3874D24B10AA}"/>
                  </a:ext>
                </a:extLst>
              </p:cNvPr>
              <p:cNvSpPr txBox="1"/>
              <p:nvPr/>
            </p:nvSpPr>
            <p:spPr>
              <a:xfrm>
                <a:off x="5577939" y="3993335"/>
                <a:ext cx="4716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i="1">
                          <a:latin typeface="Cambria Math" panose="02040503050406030204" pitchFamily="18" charset="0"/>
                        </a:rPr>
                        <m:t>−7,07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+11,97=0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A2CFA9C5-5976-5EEA-7C3E-3874D24B1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939" y="3993335"/>
                <a:ext cx="4716739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8F49C274-7744-3590-C96F-A60313B0E99E}"/>
                  </a:ext>
                </a:extLst>
              </p:cNvPr>
              <p:cNvSpPr txBox="1"/>
              <p:nvPr/>
            </p:nvSpPr>
            <p:spPr>
              <a:xfrm>
                <a:off x="7251006" y="4516555"/>
                <a:ext cx="4012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8F49C274-7744-3590-C96F-A60313B0E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006" y="4516555"/>
                <a:ext cx="401256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268974C7-F7F5-BAB7-5266-2A54C4CE7C5D}"/>
                  </a:ext>
                </a:extLst>
              </p:cNvPr>
              <p:cNvSpPr txBox="1"/>
              <p:nvPr/>
            </p:nvSpPr>
            <p:spPr>
              <a:xfrm>
                <a:off x="5748776" y="5189337"/>
                <a:ext cx="1624967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=2,81</m:t>
                    </m:r>
                  </m:oMath>
                </a14:m>
                <a:r>
                  <a:rPr lang="pt-BR" dirty="0"/>
                  <a:t>  </a:t>
                </a:r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268974C7-F7F5-BAB7-5266-2A54C4CE7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776" y="5189337"/>
                <a:ext cx="1624967" cy="51328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D7639AE-58CD-B2E1-05CE-383F7F0D3494}"/>
                  </a:ext>
                </a:extLst>
              </p:cNvPr>
              <p:cNvSpPr txBox="1"/>
              <p:nvPr/>
            </p:nvSpPr>
            <p:spPr>
              <a:xfrm>
                <a:off x="8104292" y="5174183"/>
                <a:ext cx="1624967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=4,26</m:t>
                    </m:r>
                  </m:oMath>
                </a14:m>
                <a:r>
                  <a:rPr lang="pt-BR" dirty="0"/>
                  <a:t>  </a:t>
                </a: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D7639AE-58CD-B2E1-05CE-383F7F0D3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4292" y="5174183"/>
                <a:ext cx="1624967" cy="51328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CB6DB6D-678B-AABD-654E-2DF99386DEA7}"/>
                  </a:ext>
                </a:extLst>
              </p:cNvPr>
              <p:cNvSpPr txBox="1"/>
              <p:nvPr/>
            </p:nvSpPr>
            <p:spPr>
              <a:xfrm>
                <a:off x="7373743" y="5182569"/>
                <a:ext cx="563362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𝑜𝑢</m:t>
                    </m:r>
                  </m:oMath>
                </a14:m>
                <a:r>
                  <a:rPr lang="pt-BR" dirty="0"/>
                  <a:t>  </a:t>
                </a:r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8CB6DB6D-678B-AABD-654E-2DF99386D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743" y="5182569"/>
                <a:ext cx="563362" cy="51328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Imagem 21">
            <a:extLst>
              <a:ext uri="{FF2B5EF4-FFF2-40B4-BE49-F238E27FC236}">
                <a16:creationId xmlns:a16="http://schemas.microsoft.com/office/drawing/2014/main" id="{B9E5F179-E895-0B52-282E-88D35F75AFD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0021" y="3905180"/>
            <a:ext cx="4514185" cy="24899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D8BDE80F-6242-2A39-F65A-1A1831F86691}"/>
                  </a:ext>
                </a:extLst>
              </p:cNvPr>
              <p:cNvSpPr txBox="1"/>
              <p:nvPr/>
            </p:nvSpPr>
            <p:spPr>
              <a:xfrm>
                <a:off x="6639150" y="5862119"/>
                <a:ext cx="2168948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∴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=4,26</m:t>
                    </m:r>
                  </m:oMath>
                </a14:m>
                <a:r>
                  <a:rPr lang="pt-BR" dirty="0"/>
                  <a:t>  </a:t>
                </a:r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D8BDE80F-6242-2A39-F65A-1A1831F86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150" y="5862119"/>
                <a:ext cx="2168948" cy="51328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54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2" grpId="0"/>
      <p:bldP spid="13" grpId="0"/>
      <p:bldP spid="14" grpId="0"/>
      <p:bldP spid="15" grpId="0"/>
      <p:bldP spid="5" grpId="0"/>
      <p:bldP spid="16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78933"/>
                <a:ext cx="10515600" cy="539803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t-BR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Encontre o valor de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para cada figura abaixo.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2EA94EC-FB60-441A-265F-717C69EDFD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78933"/>
                <a:ext cx="10515600" cy="5398030"/>
              </a:xfrm>
              <a:blipFill>
                <a:blip r:embed="rId2"/>
                <a:stretch>
                  <a:fillRect t="-15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riângulo isósceles 11">
            <a:extLst>
              <a:ext uri="{FF2B5EF4-FFF2-40B4-BE49-F238E27FC236}">
                <a16:creationId xmlns:a16="http://schemas.microsoft.com/office/drawing/2014/main" id="{9CB3BC6D-0648-F00D-1457-462CEDDEC8A4}"/>
              </a:ext>
            </a:extLst>
          </p:cNvPr>
          <p:cNvSpPr/>
          <p:nvPr/>
        </p:nvSpPr>
        <p:spPr>
          <a:xfrm>
            <a:off x="838200" y="681037"/>
            <a:ext cx="3031067" cy="1811867"/>
          </a:xfrm>
          <a:prstGeom prst="triangle">
            <a:avLst>
              <a:gd name="adj" fmla="val 96438"/>
            </a:avLst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442A784B-7CDF-ACA3-7054-25CA09C5F74B}"/>
              </a:ext>
            </a:extLst>
          </p:cNvPr>
          <p:cNvSpPr/>
          <p:nvPr/>
        </p:nvSpPr>
        <p:spPr>
          <a:xfrm rot="15497992">
            <a:off x="3474296" y="2242682"/>
            <a:ext cx="731949" cy="602044"/>
          </a:xfrm>
          <a:prstGeom prst="arc">
            <a:avLst>
              <a:gd name="adj1" fmla="val 17486747"/>
              <a:gd name="adj2" fmla="val 700456"/>
            </a:avLst>
          </a:prstGeom>
          <a:noFill/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3FE69A85-3085-34CA-89B6-71FAEF4009CF}"/>
                  </a:ext>
                </a:extLst>
              </p:cNvPr>
              <p:cNvSpPr txBox="1"/>
              <p:nvPr/>
            </p:nvSpPr>
            <p:spPr>
              <a:xfrm>
                <a:off x="3154470" y="1950293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3FE69A85-3085-34CA-89B6-71FAEF400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470" y="1950293"/>
                <a:ext cx="6858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90086CA-A85C-F26E-BEE3-FA0D97197C2D}"/>
                  </a:ext>
                </a:extLst>
              </p:cNvPr>
              <p:cNvSpPr txBox="1"/>
              <p:nvPr/>
            </p:nvSpPr>
            <p:spPr>
              <a:xfrm>
                <a:off x="2077975" y="108714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90086CA-A85C-F26E-BEE3-FA0D97197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975" y="1087142"/>
                <a:ext cx="6858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BA1AC7A-120A-C74F-85CE-036D0A865827}"/>
                  </a:ext>
                </a:extLst>
              </p:cNvPr>
              <p:cNvSpPr txBox="1"/>
              <p:nvPr/>
            </p:nvSpPr>
            <p:spPr>
              <a:xfrm>
                <a:off x="2211279" y="24373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BA1AC7A-120A-C74F-85CE-036D0A865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279" y="2437344"/>
                <a:ext cx="6858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B0C11E3-28CD-5C73-580D-45377D0FEA3F}"/>
                  </a:ext>
                </a:extLst>
              </p:cNvPr>
              <p:cNvSpPr txBox="1"/>
              <p:nvPr/>
            </p:nvSpPr>
            <p:spPr>
              <a:xfrm>
                <a:off x="3840270" y="1256519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3,2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1B0C11E3-28CD-5C73-580D-45377D0FE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270" y="1256519"/>
                <a:ext cx="68580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: Biselado 1">
            <a:extLst>
              <a:ext uri="{FF2B5EF4-FFF2-40B4-BE49-F238E27FC236}">
                <a16:creationId xmlns:a16="http://schemas.microsoft.com/office/drawing/2014/main" id="{FF28C47D-C47D-DE63-634E-9766EE376E71}"/>
              </a:ext>
            </a:extLst>
          </p:cNvPr>
          <p:cNvSpPr/>
          <p:nvPr/>
        </p:nvSpPr>
        <p:spPr>
          <a:xfrm>
            <a:off x="6643806" y="297024"/>
            <a:ext cx="2677884" cy="5976256"/>
          </a:xfrm>
          <a:prstGeom prst="bevel">
            <a:avLst>
              <a:gd name="adj" fmla="val 6160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pt-BR" sz="2400" dirty="0"/>
              <a:t>Têm: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3 lados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Precisa: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1 ângulo</a:t>
            </a:r>
          </a:p>
          <a:p>
            <a:pPr lvl="1">
              <a:lnSpc>
                <a:spcPct val="150000"/>
              </a:lnSpc>
            </a:pPr>
            <a:r>
              <a:rPr lang="pt-BR" sz="2400" dirty="0"/>
              <a:t>Utiliza: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Lei dos Cossenos</a:t>
            </a:r>
          </a:p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FC97237-C114-6ACC-12AB-72580B8559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54470" y="2734589"/>
            <a:ext cx="4473328" cy="3741744"/>
          </a:xfrm>
          <a:prstGeom prst="rect">
            <a:avLst/>
          </a:prstGeom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EE5880B9-BCD8-1076-586B-6ECE82E793A4}"/>
              </a:ext>
            </a:extLst>
          </p:cNvPr>
          <p:cNvSpPr/>
          <p:nvPr/>
        </p:nvSpPr>
        <p:spPr>
          <a:xfrm>
            <a:off x="1950990" y="1074577"/>
            <a:ext cx="776490" cy="5335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D3D96667-42DC-9910-2D2B-FC0334D7DE94}"/>
                  </a:ext>
                </a:extLst>
              </p:cNvPr>
              <p:cNvSpPr txBox="1"/>
              <p:nvPr/>
            </p:nvSpPr>
            <p:spPr>
              <a:xfrm>
                <a:off x="5765845" y="857502"/>
                <a:ext cx="5816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D3D96667-42DC-9910-2D2B-FC0334D7D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845" y="857502"/>
                <a:ext cx="581609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3C10ED78-A5AE-A4B4-0D23-E9D826A16527}"/>
                  </a:ext>
                </a:extLst>
              </p:cNvPr>
              <p:cNvSpPr txBox="1"/>
              <p:nvPr/>
            </p:nvSpPr>
            <p:spPr>
              <a:xfrm>
                <a:off x="6221569" y="905647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3C10ED78-A5AE-A4B4-0D23-E9D826A16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569" y="905647"/>
                <a:ext cx="90491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61EA2C76-E8C6-F65B-15EE-AB667E88F5E7}"/>
                  </a:ext>
                </a:extLst>
              </p:cNvPr>
              <p:cNvSpPr txBox="1"/>
              <p:nvPr/>
            </p:nvSpPr>
            <p:spPr>
              <a:xfrm>
                <a:off x="6952545" y="910932"/>
                <a:ext cx="9049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3,2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61EA2C76-E8C6-F65B-15EE-AB667E88F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545" y="910932"/>
                <a:ext cx="904914" cy="523220"/>
              </a:xfrm>
              <a:prstGeom prst="rect">
                <a:avLst/>
              </a:prstGeom>
              <a:blipFill>
                <a:blip r:embed="rId10"/>
                <a:stretch>
                  <a:fillRect r="-141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06EE74E9-56BB-F3DD-DEDC-9154D8F381BC}"/>
                  </a:ext>
                </a:extLst>
              </p:cNvPr>
              <p:cNvSpPr txBox="1"/>
              <p:nvPr/>
            </p:nvSpPr>
            <p:spPr>
              <a:xfrm>
                <a:off x="7982748" y="946047"/>
                <a:ext cx="1091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−2.4.3,2.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06EE74E9-56BB-F3DD-DEDC-9154D8F38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748" y="946047"/>
                <a:ext cx="1091498" cy="523220"/>
              </a:xfrm>
              <a:prstGeom prst="rect">
                <a:avLst/>
              </a:prstGeom>
              <a:blipFill>
                <a:blip r:embed="rId11"/>
                <a:stretch>
                  <a:fillRect r="-301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2883AF2-5835-A1B0-794C-1E688A24411B}"/>
                  </a:ext>
                </a:extLst>
              </p:cNvPr>
              <p:cNvSpPr txBox="1"/>
              <p:nvPr/>
            </p:nvSpPr>
            <p:spPr>
              <a:xfrm>
                <a:off x="9367783" y="905647"/>
                <a:ext cx="13775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A2883AF2-5835-A1B0-794C-1E688A244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783" y="905647"/>
                <a:ext cx="1377524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01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32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550</Words>
  <Application>Microsoft Office PowerPoint</Application>
  <PresentationFormat>Widescreen</PresentationFormat>
  <Paragraphs>253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Cálculo II</dc:title>
  <dc:creator>José Roberto Ribeiro Júnior</dc:creator>
  <cp:lastModifiedBy>José Roberto Ribeiro Júnior</cp:lastModifiedBy>
  <cp:revision>5</cp:revision>
  <dcterms:created xsi:type="dcterms:W3CDTF">2021-12-08T13:34:33Z</dcterms:created>
  <dcterms:modified xsi:type="dcterms:W3CDTF">2023-10-24T13:50:52Z</dcterms:modified>
</cp:coreProperties>
</file>